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4"/>
  </p:notesMasterIdLst>
  <p:handoutMasterIdLst>
    <p:handoutMasterId r:id="rId25"/>
  </p:handoutMasterIdLst>
  <p:sldIdLst>
    <p:sldId id="258" r:id="rId2"/>
    <p:sldId id="275" r:id="rId3"/>
    <p:sldId id="276" r:id="rId4"/>
    <p:sldId id="277" r:id="rId5"/>
    <p:sldId id="278" r:id="rId6"/>
    <p:sldId id="279" r:id="rId7"/>
    <p:sldId id="280" r:id="rId8"/>
    <p:sldId id="281" r:id="rId9"/>
    <p:sldId id="282" r:id="rId10"/>
    <p:sldId id="283" r:id="rId11"/>
    <p:sldId id="284" r:id="rId12"/>
    <p:sldId id="285" r:id="rId13"/>
    <p:sldId id="286" r:id="rId14"/>
    <p:sldId id="287" r:id="rId15"/>
    <p:sldId id="288" r:id="rId16"/>
    <p:sldId id="289" r:id="rId17"/>
    <p:sldId id="291" r:id="rId18"/>
    <p:sldId id="292" r:id="rId19"/>
    <p:sldId id="293" r:id="rId20"/>
    <p:sldId id="294" r:id="rId21"/>
    <p:sldId id="295" r:id="rId22"/>
    <p:sldId id="267" r:id="rId23"/>
  </p:sldIdLst>
  <p:sldSz cx="9144000" cy="6858000" type="screen4x3"/>
  <p:notesSz cx="6858000" cy="9144000"/>
  <p:embeddedFontLst>
    <p:embeddedFont>
      <p:font typeface="Calibri" panose="020F0502020204030204" pitchFamily="34" charset="0"/>
      <p:regular r:id="rId26"/>
      <p:bold r:id="rId27"/>
      <p:italic r:id="rId28"/>
      <p:boldItalic r:id="rId29"/>
    </p:embeddedFont>
    <p:embeddedFont>
      <p:font typeface="Roboto" panose="02000000000000000000" pitchFamily="2" charset="0"/>
      <p:regular r:id="rId30"/>
      <p:bold r:id="rId31"/>
      <p:italic r:id="rId32"/>
      <p:boldItalic r:id="rId33"/>
    </p:embeddedFont>
    <p:embeddedFont>
      <p:font typeface="Twinkl" pitchFamily="2" charset="0"/>
      <p:regular r:id="rId34"/>
      <p:bold r:id="rId3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D182"/>
    <a:srgbClr val="F8BD95"/>
    <a:srgbClr val="C0DFC3"/>
    <a:srgbClr val="D8BEE1"/>
    <a:srgbClr val="CFE09B"/>
    <a:srgbClr val="AFDEF9"/>
    <a:srgbClr val="FDC8C3"/>
    <a:srgbClr val="FFFFFF"/>
    <a:srgbClr val="003F16"/>
    <a:srgbClr val="0096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114" d="100"/>
          <a:sy n="114" d="100"/>
        </p:scale>
        <p:origin x="816" y="11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33" Type="http://schemas.openxmlformats.org/officeDocument/2006/relationships/font" Target="fonts/font8.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7.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07/12/2020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07/12/2020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3.xml"/><Relationship Id="rId5" Type="http://schemas.openxmlformats.org/officeDocument/2006/relationships/hyperlink" Target="https://www.twinkl.co.uk/resources/keystage2-ks2/ks2-topics/ks2-the-environment" TargetMode="Externa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hyperlink" Target="https://www.twinkl.co.uk/resources/keystage2-ks2/ks2-topics/ks2-the-environment" TargetMode="External"/><Relationship Id="rId4" Type="http://schemas.openxmlformats.org/officeDocument/2006/relationships/image" Target="../media/image10.tiff"/></Relationships>
</file>

<file path=ppt/slides/_rels/slide4.xml.rels><?xml version="1.0" encoding="UTF-8" standalone="yes"?>
<Relationships xmlns="http://schemas.openxmlformats.org/package/2006/relationships"><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hyperlink" Target="https://www.twinkl.co.uk/resources/keystage2-ks2/ks2-topics/ks2-the-environment" TargetMode="External"/><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3.xml"/><Relationship Id="rId4" Type="http://schemas.openxmlformats.org/officeDocument/2006/relationships/hyperlink" Target="https://www.twinkl.co.uk/resources/keystage2-ks2/ks2-topics/ks2-the-environment"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flickr.com/photos/148468630@N02/" TargetMode="External"/><Relationship Id="rId7" Type="http://schemas.openxmlformats.org/officeDocument/2006/relationships/hyperlink" Target="https://www.twinkl.co.uk/resources/keystage2-ks2/ks2-topics/ks2-the-environment" TargetMode="External"/><Relationship Id="rId2" Type="http://schemas.openxmlformats.org/officeDocument/2006/relationships/hyperlink" Target="https://www.flickr.com/photos/148468630@N02/35769436014/in/photolist-WuPH93-2417s1k-fayKr-bjPb7R-5rdv65-4FJyvL-fPQBEB-JeETqX-fPPZVg-aeF2U-bisnrv-bzdfNF-brcacR-bmdsZc-borQcx-aJL6Xt-bomDhx-byaRGB-bj7msn-ENZk8a-bmduig-fp2W7r-2hu8phU-2jkcgGo-fphbYU-4Dyku-KCV1Hw-fp2VT8-fphc71-bF1ERj-fp2VFF-fp2War-fp2VHr-fp2VAZ-6GE2wq-bLwNde-PbrBAo-6675ZU-anqs2u-anqp6q-g8QZ9K-25xE4rd-9xiPdG-9xiNLs-anntx4-9xfPGX-9xiRwf-8Ldg6f-aCkWir-9xiNeQ" TargetMode="External"/><Relationship Id="rId1" Type="http://schemas.openxmlformats.org/officeDocument/2006/relationships/slideLayout" Target="../slideLayouts/slideLayout3.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hyperlink" Target="https://creativecommons.org/licenses/by/2.0/uk/"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twinkl.co.uk/resources/keystage2-ks2/ks2-topics/ks2-the-environment" TargetMode="External"/><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23.jpeg"/></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29.jpeg"/></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32.jpeg"/></Relationships>
</file>

<file path=ppt/slides/_rels/slide20.xml.rels><?xml version="1.0" encoding="UTF-8" standalone="yes"?>
<Relationships xmlns="http://schemas.openxmlformats.org/package/2006/relationships"><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hyperlink" Target="https://www.twinkl.co.uk/resources/keystage2-ks2/ks2-topics/ks2-the-environment" TargetMode="External"/><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02A6CDCA-8A2B-4EEB-98D3-F659C0BE54CE}"/>
              </a:ext>
            </a:extLst>
          </p:cNvPr>
          <p:cNvSpPr/>
          <p:nvPr/>
        </p:nvSpPr>
        <p:spPr>
          <a:xfrm>
            <a:off x="83890" y="5956183"/>
            <a:ext cx="1199625" cy="7633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2"/>
            <a:extLst>
              <a:ext uri="{FF2B5EF4-FFF2-40B4-BE49-F238E27FC236}">
                <a16:creationId xmlns:a16="http://schemas.microsoft.com/office/drawing/2014/main" id="{3EF03517-3ED8-4967-B1DF-19594550E8F4}"/>
              </a:ext>
            </a:extLst>
          </p:cNvPr>
          <p:cNvSpPr/>
          <p:nvPr/>
        </p:nvSpPr>
        <p:spPr>
          <a:xfrm>
            <a:off x="8388991" y="6016304"/>
            <a:ext cx="671119" cy="7633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BBE6E88C-0F29-4B17-96DF-4E0F3AB69290}"/>
              </a:ext>
            </a:extLst>
          </p:cNvPr>
          <p:cNvGrpSpPr/>
          <p:nvPr/>
        </p:nvGrpSpPr>
        <p:grpSpPr>
          <a:xfrm>
            <a:off x="726801" y="4538560"/>
            <a:ext cx="2446946" cy="1669294"/>
            <a:chOff x="639966" y="4620847"/>
            <a:chExt cx="2446946" cy="1669294"/>
          </a:xfrm>
        </p:grpSpPr>
        <p:sp>
          <p:nvSpPr>
            <p:cNvPr id="16" name="Rectangle 15">
              <a:extLst>
                <a:ext uri="{FF2B5EF4-FFF2-40B4-BE49-F238E27FC236}">
                  <a16:creationId xmlns:a16="http://schemas.microsoft.com/office/drawing/2014/main" id="{21011600-143F-4437-A87A-D84D9AF2A0DC}"/>
                </a:ext>
              </a:extLst>
            </p:cNvPr>
            <p:cNvSpPr/>
            <p:nvPr/>
          </p:nvSpPr>
          <p:spPr>
            <a:xfrm>
              <a:off x="639966" y="4654709"/>
              <a:ext cx="2432808" cy="1635432"/>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extLst>
                <a:ext uri="{FF2B5EF4-FFF2-40B4-BE49-F238E27FC236}">
                  <a16:creationId xmlns:a16="http://schemas.microsoft.com/office/drawing/2014/main" id="{1EA43AE2-0B4C-4707-9D45-247CEB05D54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12537" t="8287" r="10842"/>
            <a:stretch/>
          </p:blipFill>
          <p:spPr>
            <a:xfrm>
              <a:off x="729842" y="4620847"/>
              <a:ext cx="2357070" cy="1587008"/>
            </a:xfrm>
            <a:prstGeom prst="rect">
              <a:avLst/>
            </a:prstGeom>
            <a:ln w="28575">
              <a:solidFill>
                <a:srgbClr val="003F16"/>
              </a:solidFill>
            </a:ln>
          </p:spPr>
        </p:pic>
      </p:grpSp>
      <p:sp>
        <p:nvSpPr>
          <p:cNvPr id="3" name="Rectangle 2">
            <a:extLst>
              <a:ext uri="{FF2B5EF4-FFF2-40B4-BE49-F238E27FC236}">
                <a16:creationId xmlns:a16="http://schemas.microsoft.com/office/drawing/2014/main" id="{CE09C15C-00BC-4CAB-A650-F90BB0489A46}"/>
              </a:ext>
            </a:extLst>
          </p:cNvPr>
          <p:cNvSpPr/>
          <p:nvPr/>
        </p:nvSpPr>
        <p:spPr>
          <a:xfrm>
            <a:off x="0" y="763500"/>
            <a:ext cx="5464097" cy="788565"/>
          </a:xfrm>
          <a:prstGeom prst="rect">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2800" b="1" i="0" u="none" strike="noStrike" dirty="0">
                <a:solidFill>
                  <a:schemeClr val="bg1"/>
                </a:solidFill>
                <a:effectLst/>
              </a:rPr>
              <a:t>      </a:t>
            </a:r>
            <a:r>
              <a:rPr lang="en-GB" sz="3200" b="1" i="0" u="none" strike="noStrike" dirty="0">
                <a:solidFill>
                  <a:schemeClr val="bg1"/>
                </a:solidFill>
                <a:effectLst/>
              </a:rPr>
              <a:t>What Is Biodiversity?</a:t>
            </a:r>
            <a:endParaRPr lang="en-GB" sz="2800" b="0" dirty="0">
              <a:solidFill>
                <a:schemeClr val="bg1"/>
              </a:solidFill>
              <a:effectLst/>
            </a:endParaRPr>
          </a:p>
        </p:txBody>
      </p:sp>
      <p:sp>
        <p:nvSpPr>
          <p:cNvPr id="7" name="Rectangle 6">
            <a:extLst>
              <a:ext uri="{FF2B5EF4-FFF2-40B4-BE49-F238E27FC236}">
                <a16:creationId xmlns:a16="http://schemas.microsoft.com/office/drawing/2014/main" id="{10EB8CD3-CC45-45B6-9B38-549FCFC74582}"/>
              </a:ext>
            </a:extLst>
          </p:cNvPr>
          <p:cNvSpPr/>
          <p:nvPr/>
        </p:nvSpPr>
        <p:spPr>
          <a:xfrm>
            <a:off x="729842" y="1689165"/>
            <a:ext cx="7684316" cy="1556161"/>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0" i="0" u="none" strike="noStrike" dirty="0">
                <a:solidFill>
                  <a:srgbClr val="000000"/>
                </a:solidFill>
                <a:effectLst/>
              </a:rPr>
              <a:t>There are over a million different known species in the world. </a:t>
            </a:r>
            <a:r>
              <a:rPr lang="en-GB" b="0" i="0" dirty="0">
                <a:solidFill>
                  <a:schemeClr val="tx1"/>
                </a:solidFill>
                <a:effectLst/>
              </a:rPr>
              <a:t>There are many species of plants, fungi (including bacteria), insects, fish and animals (including mammals, birds and amphibians)</a:t>
            </a:r>
            <a:r>
              <a:rPr lang="en-GB" b="0" i="0" u="none" strike="noStrike" dirty="0">
                <a:solidFill>
                  <a:schemeClr val="tx1"/>
                </a:solidFill>
                <a:effectLst/>
              </a:rPr>
              <a:t>. </a:t>
            </a:r>
            <a:r>
              <a:rPr lang="en-GB" b="0" i="0" u="none" strike="noStrike" dirty="0">
                <a:solidFill>
                  <a:srgbClr val="000000"/>
                </a:solidFill>
                <a:effectLst/>
              </a:rPr>
              <a:t>Each species depends on another for survival. This careful balance ensures the stability of the different </a:t>
            </a:r>
            <a:r>
              <a:rPr lang="en-GB" b="1" i="0" u="none" strike="noStrike" dirty="0">
                <a:solidFill>
                  <a:srgbClr val="000000"/>
                </a:solidFill>
                <a:effectLst/>
              </a:rPr>
              <a:t>ecosystems</a:t>
            </a:r>
            <a:r>
              <a:rPr lang="en-GB" b="0" i="0" u="none" strike="noStrike" dirty="0">
                <a:solidFill>
                  <a:srgbClr val="000000"/>
                </a:solidFill>
                <a:effectLst/>
              </a:rPr>
              <a:t>,</a:t>
            </a:r>
            <a:r>
              <a:rPr lang="en-GB" b="1" i="0" u="none" strike="noStrike" dirty="0">
                <a:solidFill>
                  <a:srgbClr val="000000"/>
                </a:solidFill>
                <a:effectLst/>
              </a:rPr>
              <a:t> </a:t>
            </a:r>
            <a:r>
              <a:rPr lang="en-GB" b="0" i="0" u="none" strike="noStrike" dirty="0">
                <a:solidFill>
                  <a:srgbClr val="000000"/>
                </a:solidFill>
                <a:effectLst/>
              </a:rPr>
              <a:t>which all interlink. </a:t>
            </a:r>
            <a:endParaRPr lang="en-GB" dirty="0"/>
          </a:p>
        </p:txBody>
      </p:sp>
      <p:sp>
        <p:nvSpPr>
          <p:cNvPr id="8" name="Rectangle 7">
            <a:extLst>
              <a:ext uri="{FF2B5EF4-FFF2-40B4-BE49-F238E27FC236}">
                <a16:creationId xmlns:a16="http://schemas.microsoft.com/office/drawing/2014/main" id="{04E12F30-B867-42F3-9205-50E6717C4C9C}"/>
              </a:ext>
            </a:extLst>
          </p:cNvPr>
          <p:cNvSpPr/>
          <p:nvPr/>
        </p:nvSpPr>
        <p:spPr>
          <a:xfrm>
            <a:off x="729842" y="3327120"/>
            <a:ext cx="7684316" cy="1067498"/>
          </a:xfrm>
          <a:prstGeom prst="rect">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b="0" i="0" u="none" strike="noStrike" dirty="0">
                <a:solidFill>
                  <a:srgbClr val="000000"/>
                </a:solidFill>
                <a:effectLst/>
              </a:rPr>
              <a:t>The range of species within these ecosystems results in </a:t>
            </a:r>
            <a:r>
              <a:rPr lang="en-GB" sz="1800" b="1" i="0" u="none" strike="noStrike" dirty="0">
                <a:solidFill>
                  <a:srgbClr val="000000"/>
                </a:solidFill>
                <a:effectLst/>
              </a:rPr>
              <a:t>biodiversity</a:t>
            </a:r>
            <a:r>
              <a:rPr lang="en-GB" sz="1800" b="0" i="0" u="none" strike="noStrike" dirty="0">
                <a:solidFill>
                  <a:srgbClr val="000000"/>
                </a:solidFill>
                <a:effectLst/>
              </a:rPr>
              <a:t>. Biodiversity means the variety of life in a particular area. The more biodiversity there is, the healthier the ecosystem is.</a:t>
            </a:r>
            <a:endParaRPr lang="en-GB" dirty="0"/>
          </a:p>
        </p:txBody>
      </p:sp>
      <p:grpSp>
        <p:nvGrpSpPr>
          <p:cNvPr id="21" name="Group 20">
            <a:extLst>
              <a:ext uri="{FF2B5EF4-FFF2-40B4-BE49-F238E27FC236}">
                <a16:creationId xmlns:a16="http://schemas.microsoft.com/office/drawing/2014/main" id="{25B6D59C-B0D4-45CD-B5B7-4497F9CB28B5}"/>
              </a:ext>
            </a:extLst>
          </p:cNvPr>
          <p:cNvGrpSpPr/>
          <p:nvPr/>
        </p:nvGrpSpPr>
        <p:grpSpPr>
          <a:xfrm>
            <a:off x="5948561" y="4537963"/>
            <a:ext cx="2443475" cy="1664700"/>
            <a:chOff x="6280833" y="4620846"/>
            <a:chExt cx="2443475" cy="1664700"/>
          </a:xfrm>
        </p:grpSpPr>
        <p:sp>
          <p:nvSpPr>
            <p:cNvPr id="20" name="Rectangle 19">
              <a:extLst>
                <a:ext uri="{FF2B5EF4-FFF2-40B4-BE49-F238E27FC236}">
                  <a16:creationId xmlns:a16="http://schemas.microsoft.com/office/drawing/2014/main" id="{5FF231FE-9B25-4488-A538-9E34D4902B5E}"/>
                </a:ext>
              </a:extLst>
            </p:cNvPr>
            <p:cNvSpPr/>
            <p:nvPr/>
          </p:nvSpPr>
          <p:spPr>
            <a:xfrm>
              <a:off x="6280833" y="4650114"/>
              <a:ext cx="2432808" cy="1635432"/>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extLst>
                <a:ext uri="{FF2B5EF4-FFF2-40B4-BE49-F238E27FC236}">
                  <a16:creationId xmlns:a16="http://schemas.microsoft.com/office/drawing/2014/main" id="{9DC32F8C-991E-4353-9774-D559AA91B33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4228" b="6000"/>
            <a:stretch/>
          </p:blipFill>
          <p:spPr>
            <a:xfrm>
              <a:off x="6367238" y="4620846"/>
              <a:ext cx="2357070" cy="1587008"/>
            </a:xfrm>
            <a:prstGeom prst="rect">
              <a:avLst/>
            </a:prstGeom>
            <a:ln w="28575">
              <a:solidFill>
                <a:srgbClr val="003F16"/>
              </a:solidFill>
            </a:ln>
          </p:spPr>
        </p:pic>
      </p:grpSp>
      <p:grpSp>
        <p:nvGrpSpPr>
          <p:cNvPr id="19" name="Group 18">
            <a:extLst>
              <a:ext uri="{FF2B5EF4-FFF2-40B4-BE49-F238E27FC236}">
                <a16:creationId xmlns:a16="http://schemas.microsoft.com/office/drawing/2014/main" id="{72CFB3CF-617A-41C3-96AB-A7E2E2CD016A}"/>
              </a:ext>
            </a:extLst>
          </p:cNvPr>
          <p:cNvGrpSpPr/>
          <p:nvPr/>
        </p:nvGrpSpPr>
        <p:grpSpPr>
          <a:xfrm>
            <a:off x="3352516" y="4538560"/>
            <a:ext cx="2438968" cy="1669294"/>
            <a:chOff x="3466642" y="4620847"/>
            <a:chExt cx="2438968" cy="1669294"/>
          </a:xfrm>
        </p:grpSpPr>
        <p:sp>
          <p:nvSpPr>
            <p:cNvPr id="18" name="Rectangle 17">
              <a:extLst>
                <a:ext uri="{FF2B5EF4-FFF2-40B4-BE49-F238E27FC236}">
                  <a16:creationId xmlns:a16="http://schemas.microsoft.com/office/drawing/2014/main" id="{98FC7419-A0F5-4C21-935A-6CD6C0E006DB}"/>
                </a:ext>
              </a:extLst>
            </p:cNvPr>
            <p:cNvSpPr/>
            <p:nvPr/>
          </p:nvSpPr>
          <p:spPr>
            <a:xfrm>
              <a:off x="3466642" y="4654709"/>
              <a:ext cx="2432808" cy="1635432"/>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B9F7E730-4491-43B5-B75F-BC43B04ABAB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12344" r="4113"/>
            <a:stretch/>
          </p:blipFill>
          <p:spPr>
            <a:xfrm>
              <a:off x="3548540" y="4620847"/>
              <a:ext cx="2357070" cy="1587008"/>
            </a:xfrm>
            <a:prstGeom prst="rect">
              <a:avLst/>
            </a:prstGeom>
            <a:ln w="28575">
              <a:solidFill>
                <a:srgbClr val="003F16"/>
              </a:solidFill>
            </a:ln>
          </p:spPr>
        </p:pic>
      </p:grpSp>
      <p:sp>
        <p:nvSpPr>
          <p:cNvPr id="22" name="Rectangle 21">
            <a:hlinkClick r:id="rId5"/>
            <a:extLst>
              <a:ext uri="{FF2B5EF4-FFF2-40B4-BE49-F238E27FC236}">
                <a16:creationId xmlns:a16="http://schemas.microsoft.com/office/drawing/2014/main" id="{CB343751-4369-4359-A985-19FBBAF252CF}"/>
              </a:ext>
            </a:extLst>
          </p:cNvPr>
          <p:cNvSpPr/>
          <p:nvPr/>
        </p:nvSpPr>
        <p:spPr>
          <a:xfrm>
            <a:off x="8392036" y="6479097"/>
            <a:ext cx="671119" cy="378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48763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CB4D9D2-F866-41AF-B4EC-05ADA7D85200}"/>
              </a:ext>
            </a:extLst>
          </p:cNvPr>
          <p:cNvSpPr/>
          <p:nvPr/>
        </p:nvSpPr>
        <p:spPr>
          <a:xfrm>
            <a:off x="0" y="640466"/>
            <a:ext cx="6824546" cy="788565"/>
          </a:xfrm>
          <a:prstGeom prst="rect">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2800" b="1" i="0" u="none" strike="noStrike" dirty="0">
                <a:solidFill>
                  <a:schemeClr val="bg1"/>
                </a:solidFill>
                <a:effectLst/>
              </a:rPr>
              <a:t>      </a:t>
            </a:r>
            <a:r>
              <a:rPr lang="en-GB" sz="3200" b="1" i="0" u="none" strike="noStrike" dirty="0">
                <a:solidFill>
                  <a:schemeClr val="bg1"/>
                </a:solidFill>
                <a:effectLst/>
              </a:rPr>
              <a:t>Why Do We Need Biodiversity?</a:t>
            </a:r>
            <a:endParaRPr lang="en-GB" sz="3200" b="1" dirty="0">
              <a:solidFill>
                <a:schemeClr val="bg1"/>
              </a:solidFill>
              <a:effectLst/>
            </a:endParaRPr>
          </a:p>
        </p:txBody>
      </p:sp>
      <p:sp>
        <p:nvSpPr>
          <p:cNvPr id="4" name="Rectangle 3">
            <a:extLst>
              <a:ext uri="{FF2B5EF4-FFF2-40B4-BE49-F238E27FC236}">
                <a16:creationId xmlns:a16="http://schemas.microsoft.com/office/drawing/2014/main" id="{63829D4B-B916-4F95-B0A0-667B687BDD5C}"/>
              </a:ext>
            </a:extLst>
          </p:cNvPr>
          <p:cNvSpPr/>
          <p:nvPr/>
        </p:nvSpPr>
        <p:spPr>
          <a:xfrm>
            <a:off x="4649340" y="1504495"/>
            <a:ext cx="3976281" cy="2369421"/>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Similarly, what if a species of plant was the main food for an animal, such as an elephant? If the plant died out, elephants would suffer and die out too.</a:t>
            </a:r>
            <a:endParaRPr lang="en-GB" sz="1600" b="0" dirty="0">
              <a:effectLst/>
            </a:endParaRPr>
          </a:p>
          <a:p>
            <a:pPr rtl="0">
              <a:spcBef>
                <a:spcPts val="600"/>
              </a:spcBef>
              <a:spcAft>
                <a:spcPts val="0"/>
              </a:spcAft>
            </a:pPr>
            <a:r>
              <a:rPr lang="en-GB" sz="1600" b="0" i="0" u="none" strike="noStrike" dirty="0">
                <a:solidFill>
                  <a:srgbClr val="000000"/>
                </a:solidFill>
                <a:effectLst/>
              </a:rPr>
              <a:t>Fortunately, the world is full of many different species of plants and animals. This means that thousands of different living things survive but they all rely on one another.</a:t>
            </a:r>
            <a:endParaRPr lang="en-GB" sz="1600" b="0" dirty="0">
              <a:effectLst/>
            </a:endParaRPr>
          </a:p>
        </p:txBody>
      </p:sp>
      <p:sp>
        <p:nvSpPr>
          <p:cNvPr id="5" name="Rectangle 4">
            <a:extLst>
              <a:ext uri="{FF2B5EF4-FFF2-40B4-BE49-F238E27FC236}">
                <a16:creationId xmlns:a16="http://schemas.microsoft.com/office/drawing/2014/main" id="{45CEBF3D-BAFB-4CE6-B3CF-377FA404B129}"/>
              </a:ext>
            </a:extLst>
          </p:cNvPr>
          <p:cNvSpPr/>
          <p:nvPr/>
        </p:nvSpPr>
        <p:spPr>
          <a:xfrm>
            <a:off x="518379" y="1504496"/>
            <a:ext cx="4003287" cy="2369420"/>
          </a:xfrm>
          <a:prstGeom prst="rect">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Biodiversity is vital for living things to survive. Imagine there was only one </a:t>
            </a:r>
            <a:r>
              <a:rPr lang="en-GB" sz="1600" b="1" dirty="0">
                <a:solidFill>
                  <a:schemeClr val="tx1"/>
                </a:solidFill>
              </a:rPr>
              <a:t>species </a:t>
            </a:r>
            <a:r>
              <a:rPr lang="en-GB" sz="1600" dirty="0">
                <a:solidFill>
                  <a:schemeClr val="tx1"/>
                </a:solidFill>
              </a:rPr>
              <a:t>of potato. What would happen if that species of potato got a disease, resulting in the whole species dying out? There would be no potatoes left anywhere in the world. This would mean no chips, no crisps, no mashed or jacket potatoes.</a:t>
            </a:r>
          </a:p>
        </p:txBody>
      </p:sp>
      <p:grpSp>
        <p:nvGrpSpPr>
          <p:cNvPr id="9" name="Group 8">
            <a:extLst>
              <a:ext uri="{FF2B5EF4-FFF2-40B4-BE49-F238E27FC236}">
                <a16:creationId xmlns:a16="http://schemas.microsoft.com/office/drawing/2014/main" id="{28FC7CE9-F7C5-42EA-9FE8-C9570EA8C725}"/>
              </a:ext>
            </a:extLst>
          </p:cNvPr>
          <p:cNvGrpSpPr/>
          <p:nvPr/>
        </p:nvGrpSpPr>
        <p:grpSpPr>
          <a:xfrm>
            <a:off x="446448" y="3903594"/>
            <a:ext cx="4627359" cy="341301"/>
            <a:chOff x="446448" y="4119772"/>
            <a:chExt cx="4627359" cy="539978"/>
          </a:xfrm>
        </p:grpSpPr>
        <p:sp>
          <p:nvSpPr>
            <p:cNvPr id="8" name="Rectangle: Top Corners Rounded 7">
              <a:extLst>
                <a:ext uri="{FF2B5EF4-FFF2-40B4-BE49-F238E27FC236}">
                  <a16:creationId xmlns:a16="http://schemas.microsoft.com/office/drawing/2014/main" id="{E464E7D2-6574-4EBD-B913-1A502BD7C0CA}"/>
                </a:ext>
              </a:extLst>
            </p:cNvPr>
            <p:cNvSpPr/>
            <p:nvPr/>
          </p:nvSpPr>
          <p:spPr>
            <a:xfrm rot="5400000">
              <a:off x="1528574" y="3065584"/>
              <a:ext cx="512040" cy="2676292"/>
            </a:xfrm>
            <a:prstGeom prst="round2SameRect">
              <a:avLst>
                <a:gd name="adj1" fmla="val 14342"/>
                <a:gd name="adj2" fmla="val 0"/>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119B0A51-A5B2-4C42-A0E8-D7F45C83C9B3}"/>
                </a:ext>
              </a:extLst>
            </p:cNvPr>
            <p:cNvSpPr txBox="1"/>
            <p:nvPr/>
          </p:nvSpPr>
          <p:spPr>
            <a:xfrm>
              <a:off x="501807" y="4119772"/>
              <a:ext cx="4572000" cy="338554"/>
            </a:xfrm>
            <a:prstGeom prst="rect">
              <a:avLst/>
            </a:prstGeom>
            <a:noFill/>
          </p:spPr>
          <p:txBody>
            <a:bodyPr wrap="square">
              <a:spAutoFit/>
            </a:bodyPr>
            <a:lstStyle/>
            <a:p>
              <a:r>
                <a:rPr lang="en-GB" sz="1600" b="1" i="0" u="none" strike="noStrike" dirty="0">
                  <a:solidFill>
                    <a:schemeClr val="bg1"/>
                  </a:solidFill>
                  <a:effectLst/>
                </a:rPr>
                <a:t>Look at this food chain: </a:t>
              </a:r>
              <a:endParaRPr lang="en-GB" sz="1600" b="1" dirty="0">
                <a:solidFill>
                  <a:schemeClr val="bg1"/>
                </a:solidFill>
              </a:endParaRPr>
            </a:p>
          </p:txBody>
        </p:sp>
      </p:grpSp>
      <p:grpSp>
        <p:nvGrpSpPr>
          <p:cNvPr id="18" name="Group 17">
            <a:extLst>
              <a:ext uri="{FF2B5EF4-FFF2-40B4-BE49-F238E27FC236}">
                <a16:creationId xmlns:a16="http://schemas.microsoft.com/office/drawing/2014/main" id="{05511386-7958-420F-9431-6B27E380170F}"/>
              </a:ext>
            </a:extLst>
          </p:cNvPr>
          <p:cNvGrpSpPr/>
          <p:nvPr/>
        </p:nvGrpSpPr>
        <p:grpSpPr>
          <a:xfrm>
            <a:off x="1167406" y="4305415"/>
            <a:ext cx="1439194" cy="1175390"/>
            <a:chOff x="1040863" y="4679054"/>
            <a:chExt cx="2021413" cy="1650889"/>
          </a:xfrm>
        </p:grpSpPr>
        <p:sp>
          <p:nvSpPr>
            <p:cNvPr id="10" name="Oval 9">
              <a:extLst>
                <a:ext uri="{FF2B5EF4-FFF2-40B4-BE49-F238E27FC236}">
                  <a16:creationId xmlns:a16="http://schemas.microsoft.com/office/drawing/2014/main" id="{4B21BF72-D852-4EB2-88F7-7CE3B7FB9407}"/>
                </a:ext>
              </a:extLst>
            </p:cNvPr>
            <p:cNvSpPr/>
            <p:nvPr/>
          </p:nvSpPr>
          <p:spPr>
            <a:xfrm>
              <a:off x="1226126" y="4679054"/>
              <a:ext cx="1650889" cy="1650889"/>
            </a:xfrm>
            <a:prstGeom prst="ellipse">
              <a:avLst/>
            </a:prstGeom>
            <a:solidFill>
              <a:srgbClr val="FDD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extLst>
                <a:ext uri="{FF2B5EF4-FFF2-40B4-BE49-F238E27FC236}">
                  <a16:creationId xmlns:a16="http://schemas.microsoft.com/office/drawing/2014/main" id="{AFCF445D-50D8-48C8-912F-6C4ACA00407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40863" y="4905615"/>
              <a:ext cx="2021413" cy="1197766"/>
            </a:xfrm>
            <a:prstGeom prst="rect">
              <a:avLst/>
            </a:prstGeom>
          </p:spPr>
        </p:pic>
      </p:grpSp>
      <p:grpSp>
        <p:nvGrpSpPr>
          <p:cNvPr id="22" name="Group 21">
            <a:extLst>
              <a:ext uri="{FF2B5EF4-FFF2-40B4-BE49-F238E27FC236}">
                <a16:creationId xmlns:a16="http://schemas.microsoft.com/office/drawing/2014/main" id="{C7D9548B-37D8-4E41-BA2D-CC7D13AC997E}"/>
              </a:ext>
            </a:extLst>
          </p:cNvPr>
          <p:cNvGrpSpPr/>
          <p:nvPr/>
        </p:nvGrpSpPr>
        <p:grpSpPr>
          <a:xfrm>
            <a:off x="3915325" y="4140747"/>
            <a:ext cx="1175390" cy="1335286"/>
            <a:chOff x="3788423" y="4419127"/>
            <a:chExt cx="1650889" cy="1875470"/>
          </a:xfrm>
        </p:grpSpPr>
        <p:sp>
          <p:nvSpPr>
            <p:cNvPr id="19" name="Oval 18">
              <a:extLst>
                <a:ext uri="{FF2B5EF4-FFF2-40B4-BE49-F238E27FC236}">
                  <a16:creationId xmlns:a16="http://schemas.microsoft.com/office/drawing/2014/main" id="{7E64387A-71D1-4C16-9173-C3C05E0C7E6B}"/>
                </a:ext>
              </a:extLst>
            </p:cNvPr>
            <p:cNvSpPr/>
            <p:nvPr/>
          </p:nvSpPr>
          <p:spPr>
            <a:xfrm>
              <a:off x="3788423" y="4643708"/>
              <a:ext cx="1650889" cy="1650889"/>
            </a:xfrm>
            <a:prstGeom prst="ellipse">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5E6CE3BD-07DE-46E4-8495-146AAB7F4E4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857978" y="4419127"/>
              <a:ext cx="1350327" cy="1848065"/>
            </a:xfrm>
            <a:prstGeom prst="rect">
              <a:avLst/>
            </a:prstGeom>
          </p:spPr>
        </p:pic>
      </p:grpSp>
      <p:grpSp>
        <p:nvGrpSpPr>
          <p:cNvPr id="21" name="Group 20">
            <a:extLst>
              <a:ext uri="{FF2B5EF4-FFF2-40B4-BE49-F238E27FC236}">
                <a16:creationId xmlns:a16="http://schemas.microsoft.com/office/drawing/2014/main" id="{A261CA17-69FF-4324-85C2-BB6E2901EBF0}"/>
              </a:ext>
            </a:extLst>
          </p:cNvPr>
          <p:cNvGrpSpPr/>
          <p:nvPr/>
        </p:nvGrpSpPr>
        <p:grpSpPr>
          <a:xfrm>
            <a:off x="6162441" y="4284739"/>
            <a:ext cx="1560892" cy="1175390"/>
            <a:chOff x="6100913" y="4642187"/>
            <a:chExt cx="2192346" cy="1650889"/>
          </a:xfrm>
        </p:grpSpPr>
        <p:sp>
          <p:nvSpPr>
            <p:cNvPr id="20" name="Oval 19">
              <a:extLst>
                <a:ext uri="{FF2B5EF4-FFF2-40B4-BE49-F238E27FC236}">
                  <a16:creationId xmlns:a16="http://schemas.microsoft.com/office/drawing/2014/main" id="{712FC8AF-7ACC-4C1D-90AE-C8052EAAD11D}"/>
                </a:ext>
              </a:extLst>
            </p:cNvPr>
            <p:cNvSpPr/>
            <p:nvPr/>
          </p:nvSpPr>
          <p:spPr>
            <a:xfrm>
              <a:off x="6642370" y="4642187"/>
              <a:ext cx="1650889" cy="1650889"/>
            </a:xfrm>
            <a:prstGeom prst="ellipse">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2E82EDF9-14A4-4912-B255-41DBDF500D4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100913" y="4690150"/>
              <a:ext cx="2108611" cy="1602926"/>
            </a:xfrm>
            <a:prstGeom prst="rect">
              <a:avLst/>
            </a:prstGeom>
          </p:spPr>
        </p:pic>
      </p:grpSp>
      <p:cxnSp>
        <p:nvCxnSpPr>
          <p:cNvPr id="24" name="Straight Arrow Connector 23">
            <a:extLst>
              <a:ext uri="{FF2B5EF4-FFF2-40B4-BE49-F238E27FC236}">
                <a16:creationId xmlns:a16="http://schemas.microsoft.com/office/drawing/2014/main" id="{04544883-7221-4A08-BB12-216804F8116B}"/>
              </a:ext>
            </a:extLst>
          </p:cNvPr>
          <p:cNvCxnSpPr>
            <a:cxnSpLocks/>
          </p:cNvCxnSpPr>
          <p:nvPr/>
        </p:nvCxnSpPr>
        <p:spPr>
          <a:xfrm>
            <a:off x="2918290" y="4898514"/>
            <a:ext cx="492779" cy="1"/>
          </a:xfrm>
          <a:prstGeom prst="straightConnector1">
            <a:avLst/>
          </a:prstGeom>
          <a:ln w="57150">
            <a:solidFill>
              <a:srgbClr val="003F16"/>
            </a:solidFill>
            <a:tailEnd type="triangle"/>
          </a:ln>
        </p:spPr>
        <p:style>
          <a:lnRef idx="1">
            <a:schemeClr val="dk1"/>
          </a:lnRef>
          <a:fillRef idx="0">
            <a:schemeClr val="dk1"/>
          </a:fillRef>
          <a:effectRef idx="0">
            <a:schemeClr val="dk1"/>
          </a:effectRef>
          <a:fontRef idx="minor">
            <a:schemeClr val="tx1"/>
          </a:fontRef>
        </p:style>
      </p:cxnSp>
      <p:cxnSp>
        <p:nvCxnSpPr>
          <p:cNvPr id="25" name="Straight Arrow Connector 24">
            <a:extLst>
              <a:ext uri="{FF2B5EF4-FFF2-40B4-BE49-F238E27FC236}">
                <a16:creationId xmlns:a16="http://schemas.microsoft.com/office/drawing/2014/main" id="{CDEC704F-220A-4E72-96AA-FCF68F092219}"/>
              </a:ext>
            </a:extLst>
          </p:cNvPr>
          <p:cNvCxnSpPr>
            <a:cxnSpLocks/>
          </p:cNvCxnSpPr>
          <p:nvPr/>
        </p:nvCxnSpPr>
        <p:spPr>
          <a:xfrm>
            <a:off x="5459814" y="4890527"/>
            <a:ext cx="492779" cy="1"/>
          </a:xfrm>
          <a:prstGeom prst="straightConnector1">
            <a:avLst/>
          </a:prstGeom>
          <a:ln w="57150">
            <a:solidFill>
              <a:srgbClr val="003F16"/>
            </a:solidFill>
            <a:tailEnd type="triangle"/>
          </a:ln>
        </p:spPr>
        <p:style>
          <a:lnRef idx="1">
            <a:schemeClr val="dk1"/>
          </a:lnRef>
          <a:fillRef idx="0">
            <a:schemeClr val="dk1"/>
          </a:fillRef>
          <a:effectRef idx="0">
            <a:schemeClr val="dk1"/>
          </a:effectRef>
          <a:fontRef idx="minor">
            <a:schemeClr val="tx1"/>
          </a:fontRef>
        </p:style>
      </p:cxnSp>
      <p:sp>
        <p:nvSpPr>
          <p:cNvPr id="26" name="Rectangle 25">
            <a:hlinkClick r:id="rId5"/>
            <a:extLst>
              <a:ext uri="{FF2B5EF4-FFF2-40B4-BE49-F238E27FC236}">
                <a16:creationId xmlns:a16="http://schemas.microsoft.com/office/drawing/2014/main" id="{AEF57E65-CDB0-4E74-B9F1-8A8958ACF629}"/>
              </a:ext>
            </a:extLst>
          </p:cNvPr>
          <p:cNvSpPr/>
          <p:nvPr/>
        </p:nvSpPr>
        <p:spPr>
          <a:xfrm>
            <a:off x="8392036" y="6479097"/>
            <a:ext cx="671119" cy="378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FEC5B435-D12C-423E-B111-66824514E50D}"/>
              </a:ext>
            </a:extLst>
          </p:cNvPr>
          <p:cNvSpPr txBox="1"/>
          <p:nvPr/>
        </p:nvSpPr>
        <p:spPr>
          <a:xfrm>
            <a:off x="518379" y="5516852"/>
            <a:ext cx="7962891" cy="830997"/>
          </a:xfrm>
          <a:prstGeom prst="rect">
            <a:avLst/>
          </a:prstGeom>
          <a:noFill/>
        </p:spPr>
        <p:txBody>
          <a:bodyPr wrap="square">
            <a:spAutoFit/>
          </a:bodyPr>
          <a:lstStyle/>
          <a:p>
            <a:r>
              <a:rPr lang="en-GB" sz="1600" b="0" i="0" dirty="0">
                <a:effectLst/>
              </a:rPr>
              <a:t>If the food that rabbits eat was no longer available and their numbers decreased, foxes too would struggle to find enough food and this could risk their numbers falling dangerously low.</a:t>
            </a:r>
            <a:endParaRPr lang="en-GB" sz="1600" dirty="0"/>
          </a:p>
        </p:txBody>
      </p:sp>
    </p:spTree>
    <p:extLst>
      <p:ext uri="{BB962C8B-B14F-4D97-AF65-F5344CB8AC3E}">
        <p14:creationId xmlns:p14="http://schemas.microsoft.com/office/powerpoint/2010/main" val="2587117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fade">
                                      <p:cBhvr>
                                        <p:cTn id="3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27AAE371-BD6A-4A8D-93C9-99CFA4DE14B3}"/>
              </a:ext>
            </a:extLst>
          </p:cNvPr>
          <p:cNvSpPr/>
          <p:nvPr/>
        </p:nvSpPr>
        <p:spPr>
          <a:xfrm>
            <a:off x="8392036" y="6479097"/>
            <a:ext cx="671119" cy="378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A2DCDE45-AE02-4E12-B4EC-05D23953B156}"/>
              </a:ext>
            </a:extLst>
          </p:cNvPr>
          <p:cNvSpPr/>
          <p:nvPr/>
        </p:nvSpPr>
        <p:spPr>
          <a:xfrm>
            <a:off x="0" y="763500"/>
            <a:ext cx="3241141" cy="788565"/>
          </a:xfrm>
          <a:prstGeom prst="rect">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3200" b="1" i="0" u="none" strike="noStrike" dirty="0">
                <a:solidFill>
                  <a:schemeClr val="bg1"/>
                </a:solidFill>
                <a:effectLst/>
              </a:rPr>
              <a:t>      Ecosystems</a:t>
            </a:r>
            <a:endParaRPr lang="en-GB" sz="3200" b="0" dirty="0">
              <a:solidFill>
                <a:schemeClr val="bg1"/>
              </a:solidFill>
              <a:effectLst/>
            </a:endParaRPr>
          </a:p>
        </p:txBody>
      </p:sp>
      <p:sp>
        <p:nvSpPr>
          <p:cNvPr id="5" name="Rectangle 4">
            <a:extLst>
              <a:ext uri="{FF2B5EF4-FFF2-40B4-BE49-F238E27FC236}">
                <a16:creationId xmlns:a16="http://schemas.microsoft.com/office/drawing/2014/main" id="{D06D0B0D-A9D9-4AF9-A55D-8E1A540A0F77}"/>
              </a:ext>
            </a:extLst>
          </p:cNvPr>
          <p:cNvSpPr/>
          <p:nvPr/>
        </p:nvSpPr>
        <p:spPr>
          <a:xfrm>
            <a:off x="729842" y="1618733"/>
            <a:ext cx="7684316" cy="853919"/>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An ecosystem is an environment where a group of living things interact with one another. There are many different types of ecosystems, ranging from rock pools, to ponds and woodlands.</a:t>
            </a:r>
            <a:endParaRPr lang="en-GB" sz="1600" dirty="0"/>
          </a:p>
        </p:txBody>
      </p:sp>
      <p:sp>
        <p:nvSpPr>
          <p:cNvPr id="6" name="Rectangle 5">
            <a:extLst>
              <a:ext uri="{FF2B5EF4-FFF2-40B4-BE49-F238E27FC236}">
                <a16:creationId xmlns:a16="http://schemas.microsoft.com/office/drawing/2014/main" id="{E0F2C256-E648-441A-B4A2-C3BCDF7E390A}"/>
              </a:ext>
            </a:extLst>
          </p:cNvPr>
          <p:cNvSpPr/>
          <p:nvPr/>
        </p:nvSpPr>
        <p:spPr>
          <a:xfrm>
            <a:off x="729842" y="2546757"/>
            <a:ext cx="7684316" cy="714854"/>
          </a:xfrm>
          <a:prstGeom prst="rect">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Biodiversity results in healthy ecosystems, which are vital for the world. Humans depend on ecosystems working efficiently and consistently.</a:t>
            </a:r>
          </a:p>
        </p:txBody>
      </p:sp>
      <p:grpSp>
        <p:nvGrpSpPr>
          <p:cNvPr id="11" name="Group 10">
            <a:extLst>
              <a:ext uri="{FF2B5EF4-FFF2-40B4-BE49-F238E27FC236}">
                <a16:creationId xmlns:a16="http://schemas.microsoft.com/office/drawing/2014/main" id="{5A52EEC5-4DC9-4A04-9A6F-BC6AD0E3566A}"/>
              </a:ext>
            </a:extLst>
          </p:cNvPr>
          <p:cNvGrpSpPr/>
          <p:nvPr/>
        </p:nvGrpSpPr>
        <p:grpSpPr>
          <a:xfrm>
            <a:off x="796704" y="5934537"/>
            <a:ext cx="7595332" cy="481894"/>
            <a:chOff x="796704" y="5934537"/>
            <a:chExt cx="7595332" cy="481894"/>
          </a:xfrm>
        </p:grpSpPr>
        <p:sp>
          <p:nvSpPr>
            <p:cNvPr id="10" name="Rectangle: Top Corners Rounded 9">
              <a:extLst>
                <a:ext uri="{FF2B5EF4-FFF2-40B4-BE49-F238E27FC236}">
                  <a16:creationId xmlns:a16="http://schemas.microsoft.com/office/drawing/2014/main" id="{8E49CB57-A13C-4D75-B8AD-0730F15B5996}"/>
                </a:ext>
              </a:extLst>
            </p:cNvPr>
            <p:cNvSpPr/>
            <p:nvPr/>
          </p:nvSpPr>
          <p:spPr>
            <a:xfrm>
              <a:off x="796704" y="5934537"/>
              <a:ext cx="7595332" cy="481894"/>
            </a:xfrm>
            <a:prstGeom prst="round2SameRect">
              <a:avLst>
                <a:gd name="adj1" fmla="val 0"/>
                <a:gd name="adj2" fmla="val 0"/>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9CE55F09-6E30-4BF0-AFC6-79DA7484B84D}"/>
                </a:ext>
              </a:extLst>
            </p:cNvPr>
            <p:cNvSpPr txBox="1"/>
            <p:nvPr/>
          </p:nvSpPr>
          <p:spPr>
            <a:xfrm>
              <a:off x="1620570" y="5982770"/>
              <a:ext cx="6477754" cy="369332"/>
            </a:xfrm>
            <a:prstGeom prst="rect">
              <a:avLst/>
            </a:prstGeom>
            <a:noFill/>
          </p:spPr>
          <p:txBody>
            <a:bodyPr wrap="square">
              <a:spAutoFit/>
            </a:bodyPr>
            <a:lstStyle/>
            <a:p>
              <a:r>
                <a:rPr lang="en-GB" sz="1800" b="1" i="0" u="none" strike="noStrike" dirty="0">
                  <a:solidFill>
                    <a:schemeClr val="bg1"/>
                  </a:solidFill>
                  <a:effectLst/>
                </a:rPr>
                <a:t>Think about what would happen without biodiversity.</a:t>
              </a:r>
              <a:endParaRPr lang="en-GB" dirty="0">
                <a:solidFill>
                  <a:schemeClr val="bg1"/>
                </a:solidFill>
              </a:endParaRPr>
            </a:p>
          </p:txBody>
        </p:sp>
      </p:grpSp>
      <p:sp>
        <p:nvSpPr>
          <p:cNvPr id="22" name="Rectangle: Top Corners Rounded 21">
            <a:extLst>
              <a:ext uri="{FF2B5EF4-FFF2-40B4-BE49-F238E27FC236}">
                <a16:creationId xmlns:a16="http://schemas.microsoft.com/office/drawing/2014/main" id="{78C35F69-45C4-4B2B-90D0-34EBF3BC7091}"/>
              </a:ext>
            </a:extLst>
          </p:cNvPr>
          <p:cNvSpPr/>
          <p:nvPr/>
        </p:nvSpPr>
        <p:spPr>
          <a:xfrm rot="5400000">
            <a:off x="1588245" y="2183533"/>
            <a:ext cx="384962" cy="2676292"/>
          </a:xfrm>
          <a:prstGeom prst="round2SameRect">
            <a:avLst>
              <a:gd name="adj1" fmla="val 14342"/>
              <a:gd name="adj2" fmla="val 0"/>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a:extLst>
              <a:ext uri="{FF2B5EF4-FFF2-40B4-BE49-F238E27FC236}">
                <a16:creationId xmlns:a16="http://schemas.microsoft.com/office/drawing/2014/main" id="{147ECADC-8498-4A04-8E39-E36E7EBEBA43}"/>
              </a:ext>
            </a:extLst>
          </p:cNvPr>
          <p:cNvSpPr txBox="1"/>
          <p:nvPr/>
        </p:nvSpPr>
        <p:spPr>
          <a:xfrm>
            <a:off x="702503" y="3354512"/>
            <a:ext cx="4572000" cy="338554"/>
          </a:xfrm>
          <a:prstGeom prst="rect">
            <a:avLst/>
          </a:prstGeom>
          <a:noFill/>
        </p:spPr>
        <p:txBody>
          <a:bodyPr wrap="square">
            <a:spAutoFit/>
          </a:bodyPr>
          <a:lstStyle/>
          <a:p>
            <a:pPr rtl="0">
              <a:spcBef>
                <a:spcPts val="0"/>
              </a:spcBef>
              <a:spcAft>
                <a:spcPts val="0"/>
              </a:spcAft>
            </a:pPr>
            <a:r>
              <a:rPr lang="en-GB" sz="1600" b="1" i="0" u="none" strike="noStrike" dirty="0">
                <a:solidFill>
                  <a:schemeClr val="bg1"/>
                </a:solidFill>
                <a:effectLst/>
              </a:rPr>
              <a:t>A healthy ecosystem:</a:t>
            </a:r>
          </a:p>
        </p:txBody>
      </p:sp>
      <p:sp>
        <p:nvSpPr>
          <p:cNvPr id="27" name="Rectangle 26">
            <a:extLst>
              <a:ext uri="{FF2B5EF4-FFF2-40B4-BE49-F238E27FC236}">
                <a16:creationId xmlns:a16="http://schemas.microsoft.com/office/drawing/2014/main" id="{CBE541BC-C7CB-421B-99E7-EA71940817CD}"/>
              </a:ext>
            </a:extLst>
          </p:cNvPr>
          <p:cNvSpPr/>
          <p:nvPr/>
        </p:nvSpPr>
        <p:spPr>
          <a:xfrm>
            <a:off x="796704" y="3826220"/>
            <a:ext cx="7617453" cy="495989"/>
          </a:xfrm>
          <a:prstGeom prst="rect">
            <a:avLst/>
          </a:prstGeom>
          <a:solidFill>
            <a:srgbClr val="CDEAFB"/>
          </a:solidFill>
          <a:ln w="190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spcBef>
                <a:spcPts val="1000"/>
              </a:spcBef>
              <a:buFont typeface="Arial" panose="020B0604020202020204" pitchFamily="34" charset="0"/>
              <a:buChar char="•"/>
            </a:pPr>
            <a:r>
              <a:rPr lang="en-GB" sz="1600" b="0" i="0" u="none" strike="noStrike" dirty="0">
                <a:solidFill>
                  <a:srgbClr val="000000"/>
                </a:solidFill>
                <a:effectLst/>
              </a:rPr>
              <a:t>Purifies water, making it safe to drink;</a:t>
            </a:r>
            <a:endParaRPr lang="en-GB" b="0" i="0" u="none" strike="noStrike" dirty="0">
              <a:solidFill>
                <a:srgbClr val="000000"/>
              </a:solidFill>
              <a:effectLst/>
            </a:endParaRPr>
          </a:p>
        </p:txBody>
      </p:sp>
      <p:sp>
        <p:nvSpPr>
          <p:cNvPr id="28" name="Rectangle 27">
            <a:extLst>
              <a:ext uri="{FF2B5EF4-FFF2-40B4-BE49-F238E27FC236}">
                <a16:creationId xmlns:a16="http://schemas.microsoft.com/office/drawing/2014/main" id="{AB032FBB-DBFE-48B9-85B2-31EE45CB082A}"/>
              </a:ext>
            </a:extLst>
          </p:cNvPr>
          <p:cNvSpPr/>
          <p:nvPr/>
        </p:nvSpPr>
        <p:spPr>
          <a:xfrm>
            <a:off x="796704" y="4447728"/>
            <a:ext cx="7617453" cy="652956"/>
          </a:xfrm>
          <a:prstGeom prst="rect">
            <a:avLst/>
          </a:prstGeom>
          <a:solidFill>
            <a:srgbClr val="F8BD95"/>
          </a:solidFill>
          <a:ln w="190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rtl="0" fontAlgn="base">
              <a:spcBef>
                <a:spcPts val="1000"/>
              </a:spcBef>
              <a:spcAft>
                <a:spcPts val="0"/>
              </a:spcAft>
              <a:buFont typeface="Arial" panose="020B0604020202020204" pitchFamily="34" charset="0"/>
              <a:buChar char="•"/>
            </a:pPr>
            <a:r>
              <a:rPr lang="en-GB" sz="1600" b="0" i="0" u="none" strike="noStrike" dirty="0">
                <a:solidFill>
                  <a:srgbClr val="000000"/>
                </a:solidFill>
                <a:effectLst/>
              </a:rPr>
              <a:t>Removes harmful carbon from the air which plants use to release oxygen back into the atmosphere. This is vital for animals, including humans, to survive;</a:t>
            </a:r>
          </a:p>
        </p:txBody>
      </p:sp>
      <p:sp>
        <p:nvSpPr>
          <p:cNvPr id="29" name="Rectangle 28">
            <a:extLst>
              <a:ext uri="{FF2B5EF4-FFF2-40B4-BE49-F238E27FC236}">
                <a16:creationId xmlns:a16="http://schemas.microsoft.com/office/drawing/2014/main" id="{B53A9DE5-E62C-4C6A-A4C5-60C0CA464503}"/>
              </a:ext>
            </a:extLst>
          </p:cNvPr>
          <p:cNvSpPr/>
          <p:nvPr/>
        </p:nvSpPr>
        <p:spPr>
          <a:xfrm>
            <a:off x="796704" y="5218819"/>
            <a:ext cx="7617453" cy="640188"/>
          </a:xfrm>
          <a:prstGeom prst="rect">
            <a:avLst/>
          </a:prstGeom>
          <a:solidFill>
            <a:srgbClr val="FFF5CF"/>
          </a:solidFill>
          <a:ln w="190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spcBef>
                <a:spcPts val="1000"/>
              </a:spcBef>
              <a:buFont typeface="Arial" panose="020B0604020202020204" pitchFamily="34" charset="0"/>
              <a:buChar char="•"/>
            </a:pPr>
            <a:r>
              <a:rPr lang="en-GB" sz="1600" b="0" i="0" u="none" strike="noStrike" dirty="0">
                <a:solidFill>
                  <a:srgbClr val="000000"/>
                </a:solidFill>
                <a:effectLst/>
              </a:rPr>
              <a:t>Helps areas to recover more quickly when they have been destroyed by extreme weather or fires.</a:t>
            </a:r>
          </a:p>
        </p:txBody>
      </p:sp>
    </p:spTree>
    <p:extLst>
      <p:ext uri="{BB962C8B-B14F-4D97-AF65-F5344CB8AC3E}">
        <p14:creationId xmlns:p14="http://schemas.microsoft.com/office/powerpoint/2010/main" val="1528731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fade">
                                      <p:cBhvr>
                                        <p:cTn id="15" dur="500"/>
                                        <p:tgtEl>
                                          <p:spTgt spid="2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fade">
                                      <p:cBhvr>
                                        <p:cTn id="20" dur="500"/>
                                        <p:tgtEl>
                                          <p:spTgt spid="2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2" grpId="0" animBg="1"/>
      <p:bldP spid="27" grpId="0" animBg="1"/>
      <p:bldP spid="28" grpId="0" animBg="1"/>
      <p:bldP spid="2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B30E87B3-51F6-4C52-8157-DAD2E9861756}"/>
              </a:ext>
            </a:extLst>
          </p:cNvPr>
          <p:cNvSpPr/>
          <p:nvPr/>
        </p:nvSpPr>
        <p:spPr>
          <a:xfrm>
            <a:off x="1250250" y="5437310"/>
            <a:ext cx="7239700" cy="700228"/>
          </a:xfrm>
          <a:prstGeom prst="roundRect">
            <a:avLst>
              <a:gd name="adj" fmla="val 0"/>
            </a:avLst>
          </a:prstGeom>
          <a:solidFill>
            <a:srgbClr val="C0DFC3"/>
          </a:solidFill>
          <a:ln w="28575">
            <a:solidFill>
              <a:srgbClr val="003F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r>
              <a:rPr lang="en-GB" sz="1600" b="0" i="0" u="none" strike="noStrike" dirty="0">
                <a:solidFill>
                  <a:srgbClr val="000000"/>
                </a:solidFill>
                <a:effectLst/>
              </a:rPr>
              <a:t>Talk to the person near you about whether it matters that numbers of animals and birds are declining and give your reasons.</a:t>
            </a:r>
            <a:endParaRPr lang="en-GB" sz="1600" dirty="0"/>
          </a:p>
        </p:txBody>
      </p:sp>
      <p:sp>
        <p:nvSpPr>
          <p:cNvPr id="3" name="Rectangle 2">
            <a:extLst>
              <a:ext uri="{FF2B5EF4-FFF2-40B4-BE49-F238E27FC236}">
                <a16:creationId xmlns:a16="http://schemas.microsoft.com/office/drawing/2014/main" id="{B3845741-A377-405D-A6ED-CD614BB7C1AB}"/>
              </a:ext>
            </a:extLst>
          </p:cNvPr>
          <p:cNvSpPr/>
          <p:nvPr/>
        </p:nvSpPr>
        <p:spPr>
          <a:xfrm>
            <a:off x="0" y="763500"/>
            <a:ext cx="4471332" cy="755483"/>
          </a:xfrm>
          <a:prstGeom prst="rect">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3200" b="1" i="0" u="none" strike="noStrike" dirty="0">
                <a:solidFill>
                  <a:schemeClr val="bg1"/>
                </a:solidFill>
                <a:effectLst/>
              </a:rPr>
              <a:t>     Facts and Figures</a:t>
            </a:r>
            <a:endParaRPr lang="en-GB" sz="3200" b="0" dirty="0">
              <a:solidFill>
                <a:schemeClr val="bg1"/>
              </a:solidFill>
              <a:effectLst/>
            </a:endParaRPr>
          </a:p>
        </p:txBody>
      </p:sp>
      <p:sp>
        <p:nvSpPr>
          <p:cNvPr id="5" name="TextBox 4">
            <a:extLst>
              <a:ext uri="{FF2B5EF4-FFF2-40B4-BE49-F238E27FC236}">
                <a16:creationId xmlns:a16="http://schemas.microsoft.com/office/drawing/2014/main" id="{2C48965C-DBCC-480A-8CC1-C0EC72732202}"/>
              </a:ext>
            </a:extLst>
          </p:cNvPr>
          <p:cNvSpPr txBox="1"/>
          <p:nvPr/>
        </p:nvSpPr>
        <p:spPr>
          <a:xfrm>
            <a:off x="608201" y="1543303"/>
            <a:ext cx="8116349" cy="584775"/>
          </a:xfrm>
          <a:prstGeom prst="rect">
            <a:avLst/>
          </a:prstGeom>
          <a:noFill/>
        </p:spPr>
        <p:txBody>
          <a:bodyPr wrap="square">
            <a:spAutoFit/>
          </a:bodyPr>
          <a:lstStyle/>
          <a:p>
            <a:r>
              <a:rPr lang="en-GB" sz="1600" b="0" i="0" u="none" strike="noStrike" dirty="0">
                <a:solidFill>
                  <a:srgbClr val="000000"/>
                </a:solidFill>
                <a:effectLst/>
              </a:rPr>
              <a:t>The global loss of biodiversity effects the earth in significant ways. The United Nations reports that:</a:t>
            </a:r>
            <a:endParaRPr lang="en-GB" sz="1600" dirty="0"/>
          </a:p>
        </p:txBody>
      </p:sp>
      <p:sp>
        <p:nvSpPr>
          <p:cNvPr id="6" name="Oval 5">
            <a:extLst>
              <a:ext uri="{FF2B5EF4-FFF2-40B4-BE49-F238E27FC236}">
                <a16:creationId xmlns:a16="http://schemas.microsoft.com/office/drawing/2014/main" id="{8B2B68AF-CD8E-46BB-833C-69C9D58183A6}"/>
              </a:ext>
            </a:extLst>
          </p:cNvPr>
          <p:cNvSpPr/>
          <p:nvPr/>
        </p:nvSpPr>
        <p:spPr>
          <a:xfrm>
            <a:off x="717005" y="5254179"/>
            <a:ext cx="1066491" cy="1066491"/>
          </a:xfrm>
          <a:prstGeom prst="ellipse">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Talk About It</a:t>
            </a:r>
          </a:p>
        </p:txBody>
      </p:sp>
      <p:sp>
        <p:nvSpPr>
          <p:cNvPr id="9" name="TextBox 8">
            <a:extLst>
              <a:ext uri="{FF2B5EF4-FFF2-40B4-BE49-F238E27FC236}">
                <a16:creationId xmlns:a16="http://schemas.microsoft.com/office/drawing/2014/main" id="{9453347B-CED7-4DB1-9FA1-45B36EAB0C56}"/>
              </a:ext>
            </a:extLst>
          </p:cNvPr>
          <p:cNvSpPr txBox="1"/>
          <p:nvPr/>
        </p:nvSpPr>
        <p:spPr>
          <a:xfrm>
            <a:off x="666924" y="4901500"/>
            <a:ext cx="4572000" cy="338554"/>
          </a:xfrm>
          <a:prstGeom prst="rect">
            <a:avLst/>
          </a:prstGeom>
          <a:noFill/>
        </p:spPr>
        <p:txBody>
          <a:bodyPr wrap="square">
            <a:spAutoFit/>
          </a:bodyPr>
          <a:lstStyle/>
          <a:p>
            <a:r>
              <a:rPr lang="en-GB" sz="1600" b="0" i="0" u="none" strike="noStrike" dirty="0">
                <a:solidFill>
                  <a:srgbClr val="000000"/>
                </a:solidFill>
                <a:effectLst/>
              </a:rPr>
              <a:t>But why does it matter?</a:t>
            </a:r>
            <a:endParaRPr lang="en-GB" sz="1600" dirty="0"/>
          </a:p>
        </p:txBody>
      </p:sp>
      <p:sp>
        <p:nvSpPr>
          <p:cNvPr id="10" name="Rectangle 9">
            <a:extLst>
              <a:ext uri="{FF2B5EF4-FFF2-40B4-BE49-F238E27FC236}">
                <a16:creationId xmlns:a16="http://schemas.microsoft.com/office/drawing/2014/main" id="{8FBEBE2E-DDE0-4479-B107-EB849F99D37B}"/>
              </a:ext>
            </a:extLst>
          </p:cNvPr>
          <p:cNvSpPr/>
          <p:nvPr/>
        </p:nvSpPr>
        <p:spPr>
          <a:xfrm>
            <a:off x="717005" y="2110580"/>
            <a:ext cx="7617453" cy="495989"/>
          </a:xfrm>
          <a:prstGeom prst="rect">
            <a:avLst/>
          </a:prstGeom>
          <a:solidFill>
            <a:srgbClr val="CDEAFB"/>
          </a:solidFill>
          <a:ln w="190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spcBef>
                <a:spcPts val="1000"/>
              </a:spcBef>
              <a:buFont typeface="Arial" panose="020B0604020202020204" pitchFamily="34" charset="0"/>
              <a:buChar char="•"/>
            </a:pPr>
            <a:r>
              <a:rPr lang="en-GB" sz="1600" dirty="0">
                <a:solidFill>
                  <a:schemeClr val="tx1"/>
                </a:solidFill>
              </a:rPr>
              <a:t>Since 1900, populations of 237,000 mammals and birds have become extinct;</a:t>
            </a:r>
            <a:endParaRPr lang="en-GB" sz="1600" b="0" i="0" u="none" strike="noStrike" dirty="0">
              <a:solidFill>
                <a:schemeClr val="tx1"/>
              </a:solidFill>
              <a:effectLst/>
            </a:endParaRPr>
          </a:p>
        </p:txBody>
      </p:sp>
      <p:sp>
        <p:nvSpPr>
          <p:cNvPr id="11" name="Rectangle 10">
            <a:extLst>
              <a:ext uri="{FF2B5EF4-FFF2-40B4-BE49-F238E27FC236}">
                <a16:creationId xmlns:a16="http://schemas.microsoft.com/office/drawing/2014/main" id="{B7E11E1C-A5B5-487F-AB09-2B49135D2C65}"/>
              </a:ext>
            </a:extLst>
          </p:cNvPr>
          <p:cNvSpPr/>
          <p:nvPr/>
        </p:nvSpPr>
        <p:spPr>
          <a:xfrm>
            <a:off x="717009" y="2670188"/>
            <a:ext cx="7617449" cy="790484"/>
          </a:xfrm>
          <a:prstGeom prst="rect">
            <a:avLst/>
          </a:prstGeom>
          <a:solidFill>
            <a:srgbClr val="F8BD95"/>
          </a:solidFill>
          <a:ln w="190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fontAlgn="base">
              <a:spcBef>
                <a:spcPts val="1000"/>
              </a:spcBef>
              <a:buFont typeface="Arial" panose="020B0604020202020204" pitchFamily="34" charset="0"/>
              <a:buChar char="•"/>
            </a:pPr>
            <a:r>
              <a:rPr lang="en-GB" sz="1600" dirty="0">
                <a:solidFill>
                  <a:schemeClr val="tx1"/>
                </a:solidFill>
              </a:rPr>
              <a:t>More than 400 species of vertebrates have become extinct in the last 100 years alone. This includes animals, such as the golden toad and the ivory billed woodpecker;</a:t>
            </a:r>
            <a:endParaRPr lang="en-GB" sz="1400" b="0" i="0" u="none" strike="noStrike" dirty="0">
              <a:solidFill>
                <a:schemeClr val="tx1"/>
              </a:solidFill>
              <a:effectLst/>
            </a:endParaRPr>
          </a:p>
        </p:txBody>
      </p:sp>
      <p:sp>
        <p:nvSpPr>
          <p:cNvPr id="12" name="Rectangle 11">
            <a:extLst>
              <a:ext uri="{FF2B5EF4-FFF2-40B4-BE49-F238E27FC236}">
                <a16:creationId xmlns:a16="http://schemas.microsoft.com/office/drawing/2014/main" id="{A6E7CCEF-82BB-4CE9-8A00-CA55890B69E2}"/>
              </a:ext>
            </a:extLst>
          </p:cNvPr>
          <p:cNvSpPr/>
          <p:nvPr/>
        </p:nvSpPr>
        <p:spPr>
          <a:xfrm>
            <a:off x="717005" y="4226579"/>
            <a:ext cx="7617453" cy="640188"/>
          </a:xfrm>
          <a:prstGeom prst="rect">
            <a:avLst/>
          </a:prstGeom>
          <a:solidFill>
            <a:srgbClr val="FDD182"/>
          </a:solidFill>
          <a:ln w="190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spcBef>
                <a:spcPts val="1000"/>
              </a:spcBef>
              <a:buFont typeface="Arial" panose="020B0604020202020204" pitchFamily="34" charset="0"/>
              <a:buChar char="•"/>
            </a:pPr>
            <a:r>
              <a:rPr lang="en-GB" sz="1600" dirty="0">
                <a:solidFill>
                  <a:schemeClr val="tx1"/>
                </a:solidFill>
              </a:rPr>
              <a:t>Over the next few decades, more than a million species of plants and animals are likely to become extinct; this is the fastest rate ever known.</a:t>
            </a:r>
            <a:endParaRPr lang="en-GB" sz="1200" b="0" i="0" u="none" strike="noStrike" dirty="0">
              <a:solidFill>
                <a:schemeClr val="tx1"/>
              </a:solidFill>
              <a:effectLst/>
            </a:endParaRPr>
          </a:p>
        </p:txBody>
      </p:sp>
      <p:sp>
        <p:nvSpPr>
          <p:cNvPr id="13" name="Rectangle 12">
            <a:extLst>
              <a:ext uri="{FF2B5EF4-FFF2-40B4-BE49-F238E27FC236}">
                <a16:creationId xmlns:a16="http://schemas.microsoft.com/office/drawing/2014/main" id="{D8609C4D-F450-4D17-8D8B-6CCBD99A0F26}"/>
              </a:ext>
            </a:extLst>
          </p:cNvPr>
          <p:cNvSpPr/>
          <p:nvPr/>
        </p:nvSpPr>
        <p:spPr>
          <a:xfrm>
            <a:off x="717006" y="3527227"/>
            <a:ext cx="7617453" cy="640188"/>
          </a:xfrm>
          <a:prstGeom prst="rect">
            <a:avLst/>
          </a:prstGeom>
          <a:solidFill>
            <a:srgbClr val="C0DFC3"/>
          </a:solidFill>
          <a:ln w="190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spcBef>
                <a:spcPts val="1000"/>
              </a:spcBef>
              <a:buFont typeface="Arial" panose="020B0604020202020204" pitchFamily="34" charset="0"/>
              <a:buChar char="•"/>
            </a:pPr>
            <a:r>
              <a:rPr lang="en-GB" sz="1600" dirty="0">
                <a:solidFill>
                  <a:schemeClr val="tx1"/>
                </a:solidFill>
              </a:rPr>
              <a:t>Around 500 animal species are on the brink of extinction. The list includes the Sumatran rhino, the Espanola Giant Tortoise and the Harlequin frog;</a:t>
            </a:r>
            <a:endParaRPr lang="en-GB" sz="1400" b="0" i="0" u="none" strike="noStrike" dirty="0">
              <a:solidFill>
                <a:schemeClr val="tx1"/>
              </a:solidFill>
              <a:effectLst/>
            </a:endParaRPr>
          </a:p>
        </p:txBody>
      </p:sp>
      <p:sp>
        <p:nvSpPr>
          <p:cNvPr id="14" name="Rectangle 13">
            <a:hlinkClick r:id="rId2"/>
            <a:extLst>
              <a:ext uri="{FF2B5EF4-FFF2-40B4-BE49-F238E27FC236}">
                <a16:creationId xmlns:a16="http://schemas.microsoft.com/office/drawing/2014/main" id="{70F6BD13-04DA-4128-B97F-6368AC5DE900}"/>
              </a:ext>
            </a:extLst>
          </p:cNvPr>
          <p:cNvSpPr/>
          <p:nvPr/>
        </p:nvSpPr>
        <p:spPr>
          <a:xfrm>
            <a:off x="8392036" y="6479097"/>
            <a:ext cx="671119" cy="378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19759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7" restart="whenNotActive" fill="hold" evtFilter="cancelBubble" nodeType="interactiveSeq">
                <p:stCondLst>
                  <p:cond evt="onClick" delay="0">
                    <p:tgtEl>
                      <p:spTgt spid="6"/>
                    </p:tgtEl>
                  </p:cond>
                </p:stCondLst>
                <p:endSync evt="end" delay="0">
                  <p:rtn val="all"/>
                </p:endSync>
                <p:childTnLst>
                  <p:par>
                    <p:cTn id="28" fill="hold">
                      <p:stCondLst>
                        <p:cond delay="0"/>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childTnLst>
              </p:cTn>
              <p:nextCondLst>
                <p:cond evt="onClick" delay="0">
                  <p:tgtEl>
                    <p:spTgt spid="6"/>
                  </p:tgtEl>
                </p:cond>
              </p:nextCondLst>
            </p:seq>
          </p:childTnLst>
        </p:cTn>
      </p:par>
    </p:tnLst>
    <p:bldLst>
      <p:bldP spid="7" grpId="0" animBg="1"/>
      <p:bldP spid="9" grpId="0"/>
      <p:bldP spid="10" grpId="0" animBg="1"/>
      <p:bldP spid="11" grpId="0" animBg="1"/>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5F99B44C-0B56-4510-BC50-CB7BA91682B4}"/>
              </a:ext>
            </a:extLst>
          </p:cNvPr>
          <p:cNvGrpSpPr/>
          <p:nvPr/>
        </p:nvGrpSpPr>
        <p:grpSpPr>
          <a:xfrm>
            <a:off x="1302436" y="4275974"/>
            <a:ext cx="7291248" cy="1451290"/>
            <a:chOff x="1386066" y="1778470"/>
            <a:chExt cx="7219222" cy="1451290"/>
          </a:xfrm>
        </p:grpSpPr>
        <p:sp>
          <p:nvSpPr>
            <p:cNvPr id="23" name="Rectangle: Top Corners Rounded 22">
              <a:extLst>
                <a:ext uri="{FF2B5EF4-FFF2-40B4-BE49-F238E27FC236}">
                  <a16:creationId xmlns:a16="http://schemas.microsoft.com/office/drawing/2014/main" id="{A31FBD77-DAB8-459F-9B61-76D49490F0D0}"/>
                </a:ext>
              </a:extLst>
            </p:cNvPr>
            <p:cNvSpPr/>
            <p:nvPr/>
          </p:nvSpPr>
          <p:spPr>
            <a:xfrm rot="5400000">
              <a:off x="4270032" y="-1105496"/>
              <a:ext cx="1451290" cy="7219222"/>
            </a:xfrm>
            <a:prstGeom prst="round2SameRect">
              <a:avLst>
                <a:gd name="adj1" fmla="val 0"/>
                <a:gd name="adj2" fmla="val 0"/>
              </a:avLst>
            </a:prstGeom>
            <a:solidFill>
              <a:schemeClr val="bg1"/>
            </a:solidFill>
            <a:ln w="28575">
              <a:solidFill>
                <a:srgbClr val="90C8E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TextBox 23">
              <a:extLst>
                <a:ext uri="{FF2B5EF4-FFF2-40B4-BE49-F238E27FC236}">
                  <a16:creationId xmlns:a16="http://schemas.microsoft.com/office/drawing/2014/main" id="{858BF3EB-E027-490F-96E2-64A707DCB0EB}"/>
                </a:ext>
              </a:extLst>
            </p:cNvPr>
            <p:cNvSpPr txBox="1"/>
            <p:nvPr/>
          </p:nvSpPr>
          <p:spPr>
            <a:xfrm>
              <a:off x="2692992" y="2001359"/>
              <a:ext cx="5771803" cy="1077218"/>
            </a:xfrm>
            <a:prstGeom prst="rect">
              <a:avLst/>
            </a:prstGeom>
            <a:noFill/>
          </p:spPr>
          <p:txBody>
            <a:bodyPr wrap="square">
              <a:spAutoFit/>
            </a:bodyPr>
            <a:lstStyle/>
            <a:p>
              <a:r>
                <a:rPr lang="en-GB" sz="1600" b="0" i="0" dirty="0">
                  <a:effectLst/>
                </a:rPr>
                <a:t>Vast areas of land are being cleared at an alarming rate for agriculture, palm oil production, logging and mining. </a:t>
              </a:r>
              <a:r>
                <a:rPr lang="en-GB" sz="1600" b="0" i="0" u="none" strike="noStrike" dirty="0">
                  <a:solidFill>
                    <a:srgbClr val="000000"/>
                  </a:solidFill>
                  <a:effectLst/>
                </a:rPr>
                <a:t>Humans are also exploiting the world's oceans by overfishing, causing the number of fish to decline. </a:t>
              </a:r>
              <a:endParaRPr lang="en-GB" sz="1600" dirty="0"/>
            </a:p>
          </p:txBody>
        </p:sp>
      </p:grpSp>
      <p:grpSp>
        <p:nvGrpSpPr>
          <p:cNvPr id="21" name="Group 20">
            <a:extLst>
              <a:ext uri="{FF2B5EF4-FFF2-40B4-BE49-F238E27FC236}">
                <a16:creationId xmlns:a16="http://schemas.microsoft.com/office/drawing/2014/main" id="{2B697498-976C-42D4-A283-41D31DE70567}"/>
              </a:ext>
            </a:extLst>
          </p:cNvPr>
          <p:cNvGrpSpPr/>
          <p:nvPr/>
        </p:nvGrpSpPr>
        <p:grpSpPr>
          <a:xfrm>
            <a:off x="1386065" y="1984563"/>
            <a:ext cx="7207620" cy="1772775"/>
            <a:chOff x="1386067" y="1778469"/>
            <a:chExt cx="7207620" cy="1772775"/>
          </a:xfrm>
        </p:grpSpPr>
        <p:sp>
          <p:nvSpPr>
            <p:cNvPr id="19" name="Rectangle: Top Corners Rounded 18">
              <a:extLst>
                <a:ext uri="{FF2B5EF4-FFF2-40B4-BE49-F238E27FC236}">
                  <a16:creationId xmlns:a16="http://schemas.microsoft.com/office/drawing/2014/main" id="{AE8B1181-5E85-46A2-BFFE-7D53DE5A09F3}"/>
                </a:ext>
              </a:extLst>
            </p:cNvPr>
            <p:cNvSpPr/>
            <p:nvPr/>
          </p:nvSpPr>
          <p:spPr>
            <a:xfrm rot="5400000">
              <a:off x="4103489" y="-938953"/>
              <a:ext cx="1772775" cy="7207619"/>
            </a:xfrm>
            <a:prstGeom prst="round2SameRect">
              <a:avLst>
                <a:gd name="adj1" fmla="val 0"/>
                <a:gd name="adj2" fmla="val 0"/>
              </a:avLst>
            </a:prstGeom>
            <a:solidFill>
              <a:schemeClr val="bg1"/>
            </a:solidFill>
            <a:ln w="28575">
              <a:solidFill>
                <a:srgbClr val="F8BD9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TextBox 14">
              <a:extLst>
                <a:ext uri="{FF2B5EF4-FFF2-40B4-BE49-F238E27FC236}">
                  <a16:creationId xmlns:a16="http://schemas.microsoft.com/office/drawing/2014/main" id="{119BD9E8-FB8E-47C2-A6E6-87F48116C9F6}"/>
                </a:ext>
              </a:extLst>
            </p:cNvPr>
            <p:cNvSpPr txBox="1"/>
            <p:nvPr/>
          </p:nvSpPr>
          <p:spPr>
            <a:xfrm>
              <a:off x="2551122" y="1871317"/>
              <a:ext cx="6042565" cy="1569660"/>
            </a:xfrm>
            <a:prstGeom prst="rect">
              <a:avLst/>
            </a:prstGeom>
            <a:noFill/>
          </p:spPr>
          <p:txBody>
            <a:bodyPr wrap="square">
              <a:spAutoFit/>
            </a:bodyPr>
            <a:lstStyle/>
            <a:p>
              <a:r>
                <a:rPr lang="en-GB" sz="1600" b="0" i="0" u="none" strike="noStrike" dirty="0">
                  <a:solidFill>
                    <a:srgbClr val="000000"/>
                  </a:solidFill>
                  <a:effectLst/>
                </a:rPr>
                <a:t>High levels of </a:t>
              </a:r>
              <a:r>
                <a:rPr lang="en-GB" sz="1600" b="1" i="0" u="none" strike="noStrike" dirty="0">
                  <a:solidFill>
                    <a:srgbClr val="000000"/>
                  </a:solidFill>
                  <a:effectLst/>
                </a:rPr>
                <a:t>carbon dioxide </a:t>
              </a:r>
              <a:r>
                <a:rPr lang="en-GB" sz="1600" b="0" i="0" u="none" strike="noStrike" dirty="0">
                  <a:solidFill>
                    <a:srgbClr val="000000"/>
                  </a:solidFill>
                  <a:effectLst/>
                </a:rPr>
                <a:t>are being released into the atmosphere through the burning of fossil fuels. This greenhouse gas builds up in the atmosphere, trapping in the heat from the sun, which warms up the earth. This is resulting in melting ice caps and changes in weather patterns, creating more floods, wildfires and more extreme weather. This destroys habitats. </a:t>
              </a:r>
              <a:endParaRPr lang="en-GB" sz="1600" dirty="0"/>
            </a:p>
          </p:txBody>
        </p:sp>
      </p:grpSp>
      <p:sp>
        <p:nvSpPr>
          <p:cNvPr id="3" name="Rectangle 2">
            <a:extLst>
              <a:ext uri="{FF2B5EF4-FFF2-40B4-BE49-F238E27FC236}">
                <a16:creationId xmlns:a16="http://schemas.microsoft.com/office/drawing/2014/main" id="{F88E3CBD-26A6-4C36-8502-AE105D681535}"/>
              </a:ext>
            </a:extLst>
          </p:cNvPr>
          <p:cNvSpPr/>
          <p:nvPr/>
        </p:nvSpPr>
        <p:spPr>
          <a:xfrm>
            <a:off x="0" y="763500"/>
            <a:ext cx="7080308" cy="755483"/>
          </a:xfrm>
          <a:prstGeom prst="rect">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3200" b="1" i="0" u="none" strike="noStrike" dirty="0">
                <a:solidFill>
                  <a:schemeClr val="bg1"/>
                </a:solidFill>
                <a:effectLst/>
              </a:rPr>
              <a:t>     Why Is Biodiversity Declining?</a:t>
            </a:r>
            <a:endParaRPr lang="en-GB" sz="3200" b="0" dirty="0">
              <a:solidFill>
                <a:schemeClr val="bg1"/>
              </a:solidFill>
              <a:effectLst/>
            </a:endParaRPr>
          </a:p>
        </p:txBody>
      </p:sp>
      <p:sp>
        <p:nvSpPr>
          <p:cNvPr id="4" name="Oval 3">
            <a:extLst>
              <a:ext uri="{FF2B5EF4-FFF2-40B4-BE49-F238E27FC236}">
                <a16:creationId xmlns:a16="http://schemas.microsoft.com/office/drawing/2014/main" id="{8803379F-7EB0-401C-8B8A-197C022ECDEA}"/>
              </a:ext>
            </a:extLst>
          </p:cNvPr>
          <p:cNvSpPr/>
          <p:nvPr/>
        </p:nvSpPr>
        <p:spPr>
          <a:xfrm>
            <a:off x="525144" y="1869426"/>
            <a:ext cx="1979796" cy="1979796"/>
          </a:xfrm>
          <a:prstGeom prst="ellipse">
            <a:avLst/>
          </a:prstGeom>
          <a:solidFill>
            <a:srgbClr val="F8BD95"/>
          </a:solidFill>
          <a:ln>
            <a:solidFill>
              <a:srgbClr val="F8BD9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0" i="0" u="none" strike="noStrike" dirty="0">
                <a:solidFill>
                  <a:srgbClr val="000000"/>
                </a:solidFill>
                <a:effectLst/>
              </a:rPr>
              <a:t>Increasing Carbon Levels</a:t>
            </a:r>
            <a:endParaRPr lang="en-GB" dirty="0"/>
          </a:p>
        </p:txBody>
      </p:sp>
      <p:sp>
        <p:nvSpPr>
          <p:cNvPr id="6" name="Oval 5">
            <a:extLst>
              <a:ext uri="{FF2B5EF4-FFF2-40B4-BE49-F238E27FC236}">
                <a16:creationId xmlns:a16="http://schemas.microsoft.com/office/drawing/2014/main" id="{55DC7E6E-199B-4471-90B2-58AC35C2163D}"/>
              </a:ext>
            </a:extLst>
          </p:cNvPr>
          <p:cNvSpPr/>
          <p:nvPr/>
        </p:nvSpPr>
        <p:spPr>
          <a:xfrm>
            <a:off x="525145" y="4006617"/>
            <a:ext cx="1984884" cy="1990002"/>
          </a:xfrm>
          <a:prstGeom prst="ellipse">
            <a:avLst/>
          </a:prstGeom>
          <a:solidFill>
            <a:srgbClr val="90C8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0" i="0" u="none" strike="noStrike" dirty="0">
                <a:solidFill>
                  <a:srgbClr val="000000"/>
                </a:solidFill>
                <a:effectLst/>
              </a:rPr>
              <a:t>Use of Land and Sea</a:t>
            </a:r>
            <a:endParaRPr lang="en-GB" dirty="0"/>
          </a:p>
        </p:txBody>
      </p:sp>
      <p:sp>
        <p:nvSpPr>
          <p:cNvPr id="18" name="Rectangle 17">
            <a:hlinkClick r:id="rId2"/>
            <a:extLst>
              <a:ext uri="{FF2B5EF4-FFF2-40B4-BE49-F238E27FC236}">
                <a16:creationId xmlns:a16="http://schemas.microsoft.com/office/drawing/2014/main" id="{1E463218-D89D-464D-BA35-93F929E7DB97}"/>
              </a:ext>
            </a:extLst>
          </p:cNvPr>
          <p:cNvSpPr/>
          <p:nvPr/>
        </p:nvSpPr>
        <p:spPr>
          <a:xfrm>
            <a:off x="8392036" y="6479097"/>
            <a:ext cx="671119" cy="378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08030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FC3F5971-5FC2-4D76-9F17-0CBE735778B7}"/>
              </a:ext>
            </a:extLst>
          </p:cNvPr>
          <p:cNvGrpSpPr/>
          <p:nvPr/>
        </p:nvGrpSpPr>
        <p:grpSpPr>
          <a:xfrm>
            <a:off x="1372282" y="1958005"/>
            <a:ext cx="7207619" cy="1470995"/>
            <a:chOff x="1386065" y="1898366"/>
            <a:chExt cx="7207619" cy="1470995"/>
          </a:xfrm>
        </p:grpSpPr>
        <p:sp>
          <p:nvSpPr>
            <p:cNvPr id="13" name="Rectangle: Top Corners Rounded 12">
              <a:extLst>
                <a:ext uri="{FF2B5EF4-FFF2-40B4-BE49-F238E27FC236}">
                  <a16:creationId xmlns:a16="http://schemas.microsoft.com/office/drawing/2014/main" id="{9D4679D2-02C3-4F29-A7FA-3560E7A6FB31}"/>
                </a:ext>
              </a:extLst>
            </p:cNvPr>
            <p:cNvSpPr/>
            <p:nvPr/>
          </p:nvSpPr>
          <p:spPr>
            <a:xfrm rot="5400000">
              <a:off x="4254377" y="-969946"/>
              <a:ext cx="1470995" cy="7207619"/>
            </a:xfrm>
            <a:prstGeom prst="round2SameRect">
              <a:avLst>
                <a:gd name="adj1" fmla="val 0"/>
                <a:gd name="adj2" fmla="val 0"/>
              </a:avLst>
            </a:prstGeom>
            <a:solidFill>
              <a:schemeClr val="bg1"/>
            </a:solidFill>
            <a:ln w="28575">
              <a:solidFill>
                <a:srgbClr val="C0DF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extBox 13">
              <a:extLst>
                <a:ext uri="{FF2B5EF4-FFF2-40B4-BE49-F238E27FC236}">
                  <a16:creationId xmlns:a16="http://schemas.microsoft.com/office/drawing/2014/main" id="{E58ABBA5-6A03-46B6-BEC7-7E8890105E7A}"/>
                </a:ext>
              </a:extLst>
            </p:cNvPr>
            <p:cNvSpPr txBox="1"/>
            <p:nvPr/>
          </p:nvSpPr>
          <p:spPr>
            <a:xfrm>
              <a:off x="2557676" y="1972143"/>
              <a:ext cx="5931545" cy="1323439"/>
            </a:xfrm>
            <a:prstGeom prst="rect">
              <a:avLst/>
            </a:prstGeom>
            <a:noFill/>
          </p:spPr>
          <p:txBody>
            <a:bodyPr wrap="square">
              <a:spAutoFit/>
            </a:bodyPr>
            <a:lstStyle/>
            <a:p>
              <a:r>
                <a:rPr lang="en-GB" sz="1600" b="0" i="0" u="none" strike="noStrike" dirty="0">
                  <a:solidFill>
                    <a:srgbClr val="000000"/>
                  </a:solidFill>
                  <a:effectLst/>
                </a:rPr>
                <a:t>The population of humans on the planet is now over 7 billion. A lot of plants and animals are needed to feed so many people. Animals are also hunted to the brink of extinction for entertainment, as well as for the use of their body parts, which often become decorations.</a:t>
              </a:r>
              <a:endParaRPr lang="en-GB" sz="1200" dirty="0"/>
            </a:p>
          </p:txBody>
        </p:sp>
      </p:grpSp>
      <p:grpSp>
        <p:nvGrpSpPr>
          <p:cNvPr id="9" name="Group 8">
            <a:extLst>
              <a:ext uri="{FF2B5EF4-FFF2-40B4-BE49-F238E27FC236}">
                <a16:creationId xmlns:a16="http://schemas.microsoft.com/office/drawing/2014/main" id="{66E2883F-CBF9-48B2-88B4-D2A86CCBDCF8}"/>
              </a:ext>
            </a:extLst>
          </p:cNvPr>
          <p:cNvGrpSpPr/>
          <p:nvPr/>
        </p:nvGrpSpPr>
        <p:grpSpPr>
          <a:xfrm>
            <a:off x="1372282" y="4307080"/>
            <a:ext cx="7207619" cy="1384419"/>
            <a:chOff x="1386066" y="1984942"/>
            <a:chExt cx="7207619" cy="1384419"/>
          </a:xfrm>
        </p:grpSpPr>
        <p:sp>
          <p:nvSpPr>
            <p:cNvPr id="10" name="Rectangle: Top Corners Rounded 9">
              <a:extLst>
                <a:ext uri="{FF2B5EF4-FFF2-40B4-BE49-F238E27FC236}">
                  <a16:creationId xmlns:a16="http://schemas.microsoft.com/office/drawing/2014/main" id="{E825E351-5346-4090-952E-ECC696995D8C}"/>
                </a:ext>
              </a:extLst>
            </p:cNvPr>
            <p:cNvSpPr/>
            <p:nvPr/>
          </p:nvSpPr>
          <p:spPr>
            <a:xfrm rot="5400000">
              <a:off x="4297666" y="-926658"/>
              <a:ext cx="1384419" cy="7207619"/>
            </a:xfrm>
            <a:prstGeom prst="round2SameRect">
              <a:avLst>
                <a:gd name="adj1" fmla="val 0"/>
                <a:gd name="adj2" fmla="val 0"/>
              </a:avLst>
            </a:prstGeom>
            <a:solidFill>
              <a:schemeClr val="bg1"/>
            </a:solidFill>
            <a:ln w="28575">
              <a:solidFill>
                <a:srgbClr val="FDD1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1C20FD47-AB36-4DAE-8C03-87943902C165}"/>
                </a:ext>
              </a:extLst>
            </p:cNvPr>
            <p:cNvSpPr txBox="1"/>
            <p:nvPr/>
          </p:nvSpPr>
          <p:spPr>
            <a:xfrm>
              <a:off x="2557677" y="2126248"/>
              <a:ext cx="5931545" cy="1077218"/>
            </a:xfrm>
            <a:prstGeom prst="rect">
              <a:avLst/>
            </a:prstGeom>
            <a:noFill/>
          </p:spPr>
          <p:txBody>
            <a:bodyPr wrap="square">
              <a:spAutoFit/>
            </a:bodyPr>
            <a:lstStyle/>
            <a:p>
              <a:r>
                <a:rPr lang="en-GB" sz="1600" b="0" i="0" u="none" strike="noStrike" dirty="0">
                  <a:solidFill>
                    <a:srgbClr val="000000"/>
                  </a:solidFill>
                  <a:effectLst/>
                </a:rPr>
                <a:t>The high levels of carbon dioxide in the atmosphere is resulting in a warmer earth, which is causing changes in the global climate. This is affecting all living things, as many cannot adapt quickly enough to cope with these changes.</a:t>
              </a:r>
              <a:endParaRPr lang="en-GB" sz="1400" dirty="0"/>
            </a:p>
          </p:txBody>
        </p:sp>
      </p:grpSp>
      <p:sp>
        <p:nvSpPr>
          <p:cNvPr id="3" name="Rectangle 2">
            <a:extLst>
              <a:ext uri="{FF2B5EF4-FFF2-40B4-BE49-F238E27FC236}">
                <a16:creationId xmlns:a16="http://schemas.microsoft.com/office/drawing/2014/main" id="{DEA5FA5C-CAB8-4798-9E47-920ADE4A82C6}"/>
              </a:ext>
            </a:extLst>
          </p:cNvPr>
          <p:cNvSpPr/>
          <p:nvPr/>
        </p:nvSpPr>
        <p:spPr>
          <a:xfrm>
            <a:off x="0" y="763500"/>
            <a:ext cx="7080308" cy="755483"/>
          </a:xfrm>
          <a:prstGeom prst="rect">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3200" b="1" i="0" u="none" strike="noStrike" dirty="0">
                <a:solidFill>
                  <a:schemeClr val="bg1"/>
                </a:solidFill>
                <a:effectLst/>
              </a:rPr>
              <a:t>     Why Is Biodiversity Declining?</a:t>
            </a:r>
            <a:endParaRPr lang="en-GB" sz="3200" b="0" dirty="0">
              <a:solidFill>
                <a:schemeClr val="bg1"/>
              </a:solidFill>
              <a:effectLst/>
            </a:endParaRPr>
          </a:p>
        </p:txBody>
      </p:sp>
      <p:sp>
        <p:nvSpPr>
          <p:cNvPr id="4" name="Rectangle 3">
            <a:hlinkClick r:id="rId2"/>
            <a:extLst>
              <a:ext uri="{FF2B5EF4-FFF2-40B4-BE49-F238E27FC236}">
                <a16:creationId xmlns:a16="http://schemas.microsoft.com/office/drawing/2014/main" id="{2A23EB43-C048-45C3-A5FF-B0C965B5E965}"/>
              </a:ext>
            </a:extLst>
          </p:cNvPr>
          <p:cNvSpPr/>
          <p:nvPr/>
        </p:nvSpPr>
        <p:spPr>
          <a:xfrm>
            <a:off x="8392036" y="6479097"/>
            <a:ext cx="671119" cy="378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9EC8723D-9478-4FDC-A2E1-53E022CA5A4E}"/>
              </a:ext>
            </a:extLst>
          </p:cNvPr>
          <p:cNvSpPr/>
          <p:nvPr/>
        </p:nvSpPr>
        <p:spPr>
          <a:xfrm>
            <a:off x="564097" y="3997097"/>
            <a:ext cx="1979796" cy="1979796"/>
          </a:xfrm>
          <a:prstGeom prst="ellipse">
            <a:avLst/>
          </a:prstGeom>
          <a:solidFill>
            <a:srgbClr val="FDD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0" i="0" u="none" strike="noStrike" dirty="0">
                <a:solidFill>
                  <a:srgbClr val="000000"/>
                </a:solidFill>
                <a:effectLst/>
              </a:rPr>
              <a:t>Climate Change</a:t>
            </a:r>
            <a:endParaRPr lang="en-GB" sz="1600" dirty="0"/>
          </a:p>
        </p:txBody>
      </p:sp>
      <p:grpSp>
        <p:nvGrpSpPr>
          <p:cNvPr id="6" name="Group 5">
            <a:extLst>
              <a:ext uri="{FF2B5EF4-FFF2-40B4-BE49-F238E27FC236}">
                <a16:creationId xmlns:a16="http://schemas.microsoft.com/office/drawing/2014/main" id="{5805F41A-8D56-42AE-BAC1-B54BC03FAEB4}"/>
              </a:ext>
            </a:extLst>
          </p:cNvPr>
          <p:cNvGrpSpPr/>
          <p:nvPr/>
        </p:nvGrpSpPr>
        <p:grpSpPr>
          <a:xfrm>
            <a:off x="564097" y="1716387"/>
            <a:ext cx="1979796" cy="1979796"/>
            <a:chOff x="4723004" y="1661020"/>
            <a:chExt cx="1761688" cy="1761688"/>
          </a:xfrm>
        </p:grpSpPr>
        <p:sp>
          <p:nvSpPr>
            <p:cNvPr id="7" name="Oval 6">
              <a:extLst>
                <a:ext uri="{FF2B5EF4-FFF2-40B4-BE49-F238E27FC236}">
                  <a16:creationId xmlns:a16="http://schemas.microsoft.com/office/drawing/2014/main" id="{58B9B308-3872-44DF-A464-FB51A3B2FCCE}"/>
                </a:ext>
              </a:extLst>
            </p:cNvPr>
            <p:cNvSpPr/>
            <p:nvPr/>
          </p:nvSpPr>
          <p:spPr>
            <a:xfrm>
              <a:off x="4723004" y="1661020"/>
              <a:ext cx="1761688" cy="1761688"/>
            </a:xfrm>
            <a:prstGeom prst="ellipse">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a:extLst>
                <a:ext uri="{FF2B5EF4-FFF2-40B4-BE49-F238E27FC236}">
                  <a16:creationId xmlns:a16="http://schemas.microsoft.com/office/drawing/2014/main" id="{C031DB4D-7D8F-41E3-8352-DC7C91F4D5B6}"/>
                </a:ext>
              </a:extLst>
            </p:cNvPr>
            <p:cNvSpPr txBox="1"/>
            <p:nvPr/>
          </p:nvSpPr>
          <p:spPr>
            <a:xfrm>
              <a:off x="4855130" y="2347971"/>
              <a:ext cx="1497435" cy="520352"/>
            </a:xfrm>
            <a:prstGeom prst="rect">
              <a:avLst/>
            </a:prstGeom>
            <a:noFill/>
          </p:spPr>
          <p:txBody>
            <a:bodyPr wrap="square">
              <a:spAutoFit/>
            </a:bodyPr>
            <a:lstStyle/>
            <a:p>
              <a:pPr algn="ctr"/>
              <a:r>
                <a:rPr lang="en-GB" sz="1600" b="0" i="0" u="none" strike="noStrike" dirty="0">
                  <a:solidFill>
                    <a:srgbClr val="000000"/>
                  </a:solidFill>
                  <a:effectLst/>
                </a:rPr>
                <a:t>Exploitation of Animals</a:t>
              </a:r>
              <a:endParaRPr lang="en-GB" sz="1600" dirty="0"/>
            </a:p>
          </p:txBody>
        </p:sp>
      </p:grpSp>
    </p:spTree>
    <p:extLst>
      <p:ext uri="{BB962C8B-B14F-4D97-AF65-F5344CB8AC3E}">
        <p14:creationId xmlns:p14="http://schemas.microsoft.com/office/powerpoint/2010/main" val="786994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Group 28">
            <a:extLst>
              <a:ext uri="{FF2B5EF4-FFF2-40B4-BE49-F238E27FC236}">
                <a16:creationId xmlns:a16="http://schemas.microsoft.com/office/drawing/2014/main" id="{D16BDB23-A5B7-4B6C-8EC8-618DB6C9CDCB}"/>
              </a:ext>
            </a:extLst>
          </p:cNvPr>
          <p:cNvGrpSpPr/>
          <p:nvPr/>
        </p:nvGrpSpPr>
        <p:grpSpPr>
          <a:xfrm>
            <a:off x="6103727" y="4330389"/>
            <a:ext cx="1838499" cy="530049"/>
            <a:chOff x="1812212" y="2097132"/>
            <a:chExt cx="1551716" cy="530049"/>
          </a:xfrm>
        </p:grpSpPr>
        <p:sp>
          <p:nvSpPr>
            <p:cNvPr id="30" name="Rectangle: Rounded Corners 29">
              <a:extLst>
                <a:ext uri="{FF2B5EF4-FFF2-40B4-BE49-F238E27FC236}">
                  <a16:creationId xmlns:a16="http://schemas.microsoft.com/office/drawing/2014/main" id="{03068FED-03C7-45A9-8862-26DE17B2ED9E}"/>
                </a:ext>
              </a:extLst>
            </p:cNvPr>
            <p:cNvSpPr/>
            <p:nvPr/>
          </p:nvSpPr>
          <p:spPr>
            <a:xfrm>
              <a:off x="1812212" y="2097132"/>
              <a:ext cx="1526423" cy="473998"/>
            </a:xfrm>
            <a:prstGeom prst="roundRect">
              <a:avLst>
                <a:gd name="adj" fmla="val 0"/>
              </a:avLst>
            </a:prstGeom>
            <a:solidFill>
              <a:srgbClr val="C0DFC3"/>
            </a:solidFill>
            <a:ln w="190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GB" dirty="0"/>
            </a:p>
          </p:txBody>
        </p:sp>
        <p:sp>
          <p:nvSpPr>
            <p:cNvPr id="31" name="Rectangle: Rounded Corners 30">
              <a:extLst>
                <a:ext uri="{FF2B5EF4-FFF2-40B4-BE49-F238E27FC236}">
                  <a16:creationId xmlns:a16="http://schemas.microsoft.com/office/drawing/2014/main" id="{257438F2-E521-4E00-BD8C-D9A174EDA148}"/>
                </a:ext>
              </a:extLst>
            </p:cNvPr>
            <p:cNvSpPr/>
            <p:nvPr/>
          </p:nvSpPr>
          <p:spPr>
            <a:xfrm>
              <a:off x="1837505" y="2153183"/>
              <a:ext cx="1526423" cy="473998"/>
            </a:xfrm>
            <a:prstGeom prst="roundRect">
              <a:avLst>
                <a:gd name="adj" fmla="val 0"/>
              </a:avLst>
            </a:prstGeom>
            <a:solidFill>
              <a:srgbClr val="FFFFFF"/>
            </a:solidFill>
            <a:ln w="19050">
              <a:solidFill>
                <a:srgbClr val="0096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1800" i="0" u="none" strike="noStrike" dirty="0">
                  <a:solidFill>
                    <a:srgbClr val="000000"/>
                  </a:solidFill>
                  <a:effectLst/>
                </a:rPr>
                <a:t>grasslands</a:t>
              </a:r>
              <a:endParaRPr lang="en-GB" dirty="0"/>
            </a:p>
          </p:txBody>
        </p:sp>
      </p:grpSp>
      <p:grpSp>
        <p:nvGrpSpPr>
          <p:cNvPr id="23" name="Group 22">
            <a:extLst>
              <a:ext uri="{FF2B5EF4-FFF2-40B4-BE49-F238E27FC236}">
                <a16:creationId xmlns:a16="http://schemas.microsoft.com/office/drawing/2014/main" id="{60231F03-2552-44BF-9A58-5DE92ACF4134}"/>
              </a:ext>
            </a:extLst>
          </p:cNvPr>
          <p:cNvGrpSpPr/>
          <p:nvPr/>
        </p:nvGrpSpPr>
        <p:grpSpPr>
          <a:xfrm>
            <a:off x="6782042" y="2088764"/>
            <a:ext cx="1864470" cy="705557"/>
            <a:chOff x="1812212" y="2097132"/>
            <a:chExt cx="1623014" cy="530049"/>
          </a:xfrm>
        </p:grpSpPr>
        <p:sp>
          <p:nvSpPr>
            <p:cNvPr id="24" name="Rectangle: Rounded Corners 23">
              <a:extLst>
                <a:ext uri="{FF2B5EF4-FFF2-40B4-BE49-F238E27FC236}">
                  <a16:creationId xmlns:a16="http://schemas.microsoft.com/office/drawing/2014/main" id="{EA56596F-4E97-4FF4-9027-393D22C53C8A}"/>
                </a:ext>
              </a:extLst>
            </p:cNvPr>
            <p:cNvSpPr/>
            <p:nvPr/>
          </p:nvSpPr>
          <p:spPr>
            <a:xfrm>
              <a:off x="1812212" y="2097132"/>
              <a:ext cx="1597721" cy="473998"/>
            </a:xfrm>
            <a:prstGeom prst="roundRect">
              <a:avLst>
                <a:gd name="adj" fmla="val 0"/>
              </a:avLst>
            </a:prstGeom>
            <a:solidFill>
              <a:srgbClr val="90C8E5"/>
            </a:solidFill>
            <a:ln w="190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GB" dirty="0"/>
            </a:p>
          </p:txBody>
        </p:sp>
        <p:sp>
          <p:nvSpPr>
            <p:cNvPr id="25" name="Rectangle: Rounded Corners 24">
              <a:extLst>
                <a:ext uri="{FF2B5EF4-FFF2-40B4-BE49-F238E27FC236}">
                  <a16:creationId xmlns:a16="http://schemas.microsoft.com/office/drawing/2014/main" id="{B22E2173-5105-4E6F-9C2F-BF7EE9A75257}"/>
                </a:ext>
              </a:extLst>
            </p:cNvPr>
            <p:cNvSpPr/>
            <p:nvPr/>
          </p:nvSpPr>
          <p:spPr>
            <a:xfrm>
              <a:off x="1837505" y="2153183"/>
              <a:ext cx="1597721" cy="473998"/>
            </a:xfrm>
            <a:prstGeom prst="roundRect">
              <a:avLst>
                <a:gd name="adj" fmla="val 0"/>
              </a:avLst>
            </a:prstGeom>
            <a:solidFill>
              <a:srgbClr val="FFFFFF"/>
            </a:solidFill>
            <a:ln w="19050">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1800" i="0" u="none" strike="noStrike" dirty="0">
                  <a:solidFill>
                    <a:srgbClr val="000000"/>
                  </a:solidFill>
                  <a:effectLst/>
                </a:rPr>
                <a:t>aquatic</a:t>
              </a:r>
            </a:p>
            <a:p>
              <a:pPr algn="r"/>
              <a:r>
                <a:rPr lang="en-GB" i="0" u="none" strike="noStrike" dirty="0">
                  <a:solidFill>
                    <a:srgbClr val="000000"/>
                  </a:solidFill>
                  <a:effectLst/>
                </a:rPr>
                <a:t>regions</a:t>
              </a:r>
              <a:endParaRPr lang="en-GB" dirty="0"/>
            </a:p>
          </p:txBody>
        </p:sp>
      </p:grpSp>
      <p:grpSp>
        <p:nvGrpSpPr>
          <p:cNvPr id="18" name="Group 17">
            <a:extLst>
              <a:ext uri="{FF2B5EF4-FFF2-40B4-BE49-F238E27FC236}">
                <a16:creationId xmlns:a16="http://schemas.microsoft.com/office/drawing/2014/main" id="{7199A3AC-5BC6-4BC8-A333-98715E5063CF}"/>
              </a:ext>
            </a:extLst>
          </p:cNvPr>
          <p:cNvGrpSpPr/>
          <p:nvPr/>
        </p:nvGrpSpPr>
        <p:grpSpPr>
          <a:xfrm>
            <a:off x="4320967" y="2141957"/>
            <a:ext cx="1551716" cy="530049"/>
            <a:chOff x="1812212" y="2097132"/>
            <a:chExt cx="1551716" cy="530049"/>
          </a:xfrm>
        </p:grpSpPr>
        <p:sp>
          <p:nvSpPr>
            <p:cNvPr id="19" name="Rectangle: Rounded Corners 18">
              <a:extLst>
                <a:ext uri="{FF2B5EF4-FFF2-40B4-BE49-F238E27FC236}">
                  <a16:creationId xmlns:a16="http://schemas.microsoft.com/office/drawing/2014/main" id="{14C4DF8C-AF99-45AB-B5CF-81025CD6F300}"/>
                </a:ext>
              </a:extLst>
            </p:cNvPr>
            <p:cNvSpPr/>
            <p:nvPr/>
          </p:nvSpPr>
          <p:spPr>
            <a:xfrm>
              <a:off x="1812212" y="2097132"/>
              <a:ext cx="1526423" cy="473998"/>
            </a:xfrm>
            <a:prstGeom prst="roundRect">
              <a:avLst>
                <a:gd name="adj" fmla="val 0"/>
              </a:avLst>
            </a:prstGeom>
            <a:solidFill>
              <a:srgbClr val="FDD182"/>
            </a:solidFill>
            <a:ln w="190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GB" dirty="0"/>
            </a:p>
          </p:txBody>
        </p:sp>
        <p:sp>
          <p:nvSpPr>
            <p:cNvPr id="20" name="Rectangle: Rounded Corners 19">
              <a:extLst>
                <a:ext uri="{FF2B5EF4-FFF2-40B4-BE49-F238E27FC236}">
                  <a16:creationId xmlns:a16="http://schemas.microsoft.com/office/drawing/2014/main" id="{4BD1CBA2-B9AE-401B-87FA-F4DA749236EE}"/>
                </a:ext>
              </a:extLst>
            </p:cNvPr>
            <p:cNvSpPr/>
            <p:nvPr/>
          </p:nvSpPr>
          <p:spPr>
            <a:xfrm>
              <a:off x="1837505" y="2153183"/>
              <a:ext cx="1526423" cy="473998"/>
            </a:xfrm>
            <a:prstGeom prst="roundRect">
              <a:avLst>
                <a:gd name="adj" fmla="val 0"/>
              </a:avLst>
            </a:prstGeom>
            <a:solidFill>
              <a:srgbClr val="FFFFFF"/>
            </a:solidFill>
            <a:ln w="1905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1800" i="0" u="none" strike="noStrike" dirty="0">
                  <a:solidFill>
                    <a:srgbClr val="000000"/>
                  </a:solidFill>
                  <a:effectLst/>
                </a:rPr>
                <a:t>deserts</a:t>
              </a:r>
              <a:endParaRPr lang="en-GB" dirty="0"/>
            </a:p>
          </p:txBody>
        </p:sp>
      </p:grpSp>
      <p:sp>
        <p:nvSpPr>
          <p:cNvPr id="3" name="Rectangle 2">
            <a:extLst>
              <a:ext uri="{FF2B5EF4-FFF2-40B4-BE49-F238E27FC236}">
                <a16:creationId xmlns:a16="http://schemas.microsoft.com/office/drawing/2014/main" id="{55BA2545-6343-40F2-B07A-B0BF7D05CC73}"/>
              </a:ext>
            </a:extLst>
          </p:cNvPr>
          <p:cNvSpPr/>
          <p:nvPr/>
        </p:nvSpPr>
        <p:spPr>
          <a:xfrm>
            <a:off x="0" y="763500"/>
            <a:ext cx="4161802" cy="755483"/>
          </a:xfrm>
          <a:prstGeom prst="rect">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3200" b="1" i="0" u="none" strike="noStrike" dirty="0">
                <a:solidFill>
                  <a:schemeClr val="bg1"/>
                </a:solidFill>
                <a:effectLst/>
              </a:rPr>
              <a:t>      Types of Habitat</a:t>
            </a:r>
            <a:endParaRPr lang="en-GB" sz="3200" b="0" dirty="0">
              <a:solidFill>
                <a:schemeClr val="bg1"/>
              </a:solidFill>
              <a:effectLst/>
            </a:endParaRPr>
          </a:p>
        </p:txBody>
      </p:sp>
      <p:sp>
        <p:nvSpPr>
          <p:cNvPr id="4" name="Rectangle 3">
            <a:hlinkClick r:id="rId2"/>
            <a:extLst>
              <a:ext uri="{FF2B5EF4-FFF2-40B4-BE49-F238E27FC236}">
                <a16:creationId xmlns:a16="http://schemas.microsoft.com/office/drawing/2014/main" id="{55CBFB1D-A687-4F54-AD92-20AE13319910}"/>
              </a:ext>
            </a:extLst>
          </p:cNvPr>
          <p:cNvSpPr/>
          <p:nvPr/>
        </p:nvSpPr>
        <p:spPr>
          <a:xfrm>
            <a:off x="8392036" y="6479097"/>
            <a:ext cx="671119" cy="378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B2779836-856B-45A5-8563-86B412864F69}"/>
              </a:ext>
            </a:extLst>
          </p:cNvPr>
          <p:cNvSpPr txBox="1"/>
          <p:nvPr/>
        </p:nvSpPr>
        <p:spPr>
          <a:xfrm>
            <a:off x="760449" y="1581189"/>
            <a:ext cx="7225469" cy="369332"/>
          </a:xfrm>
          <a:prstGeom prst="rect">
            <a:avLst/>
          </a:prstGeom>
          <a:noFill/>
        </p:spPr>
        <p:txBody>
          <a:bodyPr wrap="square">
            <a:spAutoFit/>
          </a:bodyPr>
          <a:lstStyle/>
          <a:p>
            <a:r>
              <a:rPr lang="en-GB" sz="1800" b="0" i="0" u="none" strike="noStrike" dirty="0">
                <a:solidFill>
                  <a:srgbClr val="000000"/>
                </a:solidFill>
                <a:effectLst/>
              </a:rPr>
              <a:t>Here are the main types of </a:t>
            </a:r>
            <a:r>
              <a:rPr lang="en-GB" sz="1800" b="1" i="0" u="none" strike="noStrike" dirty="0">
                <a:solidFill>
                  <a:srgbClr val="000000"/>
                </a:solidFill>
                <a:effectLst/>
              </a:rPr>
              <a:t>habitat</a:t>
            </a:r>
            <a:r>
              <a:rPr lang="en-GB" sz="1800" b="0" i="0" u="none" strike="noStrike" dirty="0">
                <a:solidFill>
                  <a:srgbClr val="000000"/>
                </a:solidFill>
                <a:effectLst/>
              </a:rPr>
              <a:t>, all of which are under threat.</a:t>
            </a:r>
            <a:endParaRPr lang="en-GB" dirty="0"/>
          </a:p>
        </p:txBody>
      </p:sp>
      <p:sp>
        <p:nvSpPr>
          <p:cNvPr id="8" name="Oval 7">
            <a:extLst>
              <a:ext uri="{FF2B5EF4-FFF2-40B4-BE49-F238E27FC236}">
                <a16:creationId xmlns:a16="http://schemas.microsoft.com/office/drawing/2014/main" id="{7086A54C-5B5E-4EB0-AA3B-44CEFA5FFE74}"/>
              </a:ext>
            </a:extLst>
          </p:cNvPr>
          <p:cNvSpPr/>
          <p:nvPr/>
        </p:nvSpPr>
        <p:spPr>
          <a:xfrm>
            <a:off x="4849385" y="4315519"/>
            <a:ext cx="1999769" cy="1999769"/>
          </a:xfrm>
          <a:prstGeom prst="ellipse">
            <a:avLst/>
          </a:prstGeom>
          <a:blipFill>
            <a:blip r:embed="rId3" cstate="screen">
              <a:extLst>
                <a:ext uri="{28A0092B-C50C-407E-A947-70E740481C1C}">
                  <a14:useLocalDpi xmlns:a14="http://schemas.microsoft.com/office/drawing/2010/main"/>
                </a:ext>
              </a:extLst>
            </a:blip>
            <a:stretch>
              <a:fillRect l="-106" t="-106" r="-106" b="-106"/>
            </a:stretch>
          </a:blipFill>
          <a:ln w="19050">
            <a:solidFill>
              <a:srgbClr val="0096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5111D2D-832C-40FA-B1EF-852C70977A47}"/>
              </a:ext>
            </a:extLst>
          </p:cNvPr>
          <p:cNvSpPr/>
          <p:nvPr/>
        </p:nvSpPr>
        <p:spPr>
          <a:xfrm>
            <a:off x="5833400" y="2086193"/>
            <a:ext cx="1999769" cy="1999769"/>
          </a:xfrm>
          <a:prstGeom prst="ellipse">
            <a:avLst/>
          </a:prstGeom>
          <a:blipFill>
            <a:blip r:embed="rId4" cstate="screen">
              <a:extLst>
                <a:ext uri="{28A0092B-C50C-407E-A947-70E740481C1C}">
                  <a14:useLocalDpi xmlns:a14="http://schemas.microsoft.com/office/drawing/2010/main"/>
                </a:ext>
              </a:extLst>
            </a:blip>
            <a:stretch>
              <a:fillRect l="-106" t="-106" r="-106" b="-106"/>
            </a:stretch>
          </a:blipFill>
          <a:ln w="19050">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a:extLst>
              <a:ext uri="{FF2B5EF4-FFF2-40B4-BE49-F238E27FC236}">
                <a16:creationId xmlns:a16="http://schemas.microsoft.com/office/drawing/2014/main" id="{961223C7-3915-493D-B5CD-0A19E314E105}"/>
              </a:ext>
            </a:extLst>
          </p:cNvPr>
          <p:cNvGrpSpPr/>
          <p:nvPr/>
        </p:nvGrpSpPr>
        <p:grpSpPr>
          <a:xfrm>
            <a:off x="1699699" y="2141957"/>
            <a:ext cx="1551716" cy="530049"/>
            <a:chOff x="1812212" y="2097132"/>
            <a:chExt cx="1551716" cy="530049"/>
          </a:xfrm>
        </p:grpSpPr>
        <p:sp>
          <p:nvSpPr>
            <p:cNvPr id="15" name="Rectangle: Rounded Corners 14">
              <a:extLst>
                <a:ext uri="{FF2B5EF4-FFF2-40B4-BE49-F238E27FC236}">
                  <a16:creationId xmlns:a16="http://schemas.microsoft.com/office/drawing/2014/main" id="{6CBF97DD-423A-4DAD-9075-2B14403C3AA5}"/>
                </a:ext>
              </a:extLst>
            </p:cNvPr>
            <p:cNvSpPr/>
            <p:nvPr/>
          </p:nvSpPr>
          <p:spPr>
            <a:xfrm>
              <a:off x="1812212" y="2097132"/>
              <a:ext cx="1526423" cy="473998"/>
            </a:xfrm>
            <a:prstGeom prst="roundRect">
              <a:avLst>
                <a:gd name="adj" fmla="val 0"/>
              </a:avLst>
            </a:prstGeom>
            <a:solidFill>
              <a:srgbClr val="C0DFC3"/>
            </a:solidFill>
            <a:ln w="190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GB" dirty="0"/>
            </a:p>
          </p:txBody>
        </p:sp>
        <p:sp>
          <p:nvSpPr>
            <p:cNvPr id="13" name="Rectangle: Rounded Corners 12">
              <a:extLst>
                <a:ext uri="{FF2B5EF4-FFF2-40B4-BE49-F238E27FC236}">
                  <a16:creationId xmlns:a16="http://schemas.microsoft.com/office/drawing/2014/main" id="{5FF03B96-1AD2-443F-94E2-3D1C78D492DA}"/>
                </a:ext>
              </a:extLst>
            </p:cNvPr>
            <p:cNvSpPr/>
            <p:nvPr/>
          </p:nvSpPr>
          <p:spPr>
            <a:xfrm>
              <a:off x="1837505" y="2153183"/>
              <a:ext cx="1526423" cy="473998"/>
            </a:xfrm>
            <a:prstGeom prst="roundRect">
              <a:avLst>
                <a:gd name="adj" fmla="val 0"/>
              </a:avLst>
            </a:prstGeom>
            <a:solidFill>
              <a:srgbClr val="FFFFFF"/>
            </a:solidFill>
            <a:ln w="19050">
              <a:solidFill>
                <a:srgbClr val="003F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1800" i="0" u="none" strike="noStrike" dirty="0">
                  <a:solidFill>
                    <a:srgbClr val="000000"/>
                  </a:solidFill>
                  <a:effectLst/>
                </a:rPr>
                <a:t>forests</a:t>
              </a:r>
              <a:endParaRPr lang="en-GB" dirty="0"/>
            </a:p>
          </p:txBody>
        </p:sp>
      </p:grpSp>
      <p:sp>
        <p:nvSpPr>
          <p:cNvPr id="7" name="Oval 6">
            <a:extLst>
              <a:ext uri="{FF2B5EF4-FFF2-40B4-BE49-F238E27FC236}">
                <a16:creationId xmlns:a16="http://schemas.microsoft.com/office/drawing/2014/main" id="{A79AEA2E-39EB-4E09-8094-3BE1F26A00A2}"/>
              </a:ext>
            </a:extLst>
          </p:cNvPr>
          <p:cNvSpPr/>
          <p:nvPr/>
        </p:nvSpPr>
        <p:spPr>
          <a:xfrm>
            <a:off x="503171" y="2086194"/>
            <a:ext cx="1999769" cy="1999769"/>
          </a:xfrm>
          <a:prstGeom prst="ellipse">
            <a:avLst/>
          </a:prstGeom>
          <a:blipFill>
            <a:blip r:embed="rId5" cstate="screen">
              <a:extLst>
                <a:ext uri="{28A0092B-C50C-407E-A947-70E740481C1C}">
                  <a14:useLocalDpi xmlns:a14="http://schemas.microsoft.com/office/drawing/2010/main"/>
                </a:ext>
              </a:extLst>
            </a:blip>
            <a:stretch>
              <a:fillRect l="-106" t="-106" r="-106" b="-106"/>
            </a:stretch>
          </a:blipFill>
          <a:ln w="19050">
            <a:solidFill>
              <a:srgbClr val="003F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2" name="Group 21">
            <a:extLst>
              <a:ext uri="{FF2B5EF4-FFF2-40B4-BE49-F238E27FC236}">
                <a16:creationId xmlns:a16="http://schemas.microsoft.com/office/drawing/2014/main" id="{BC18DFC2-534F-4F57-874A-09508D287302}"/>
              </a:ext>
            </a:extLst>
          </p:cNvPr>
          <p:cNvGrpSpPr/>
          <p:nvPr/>
        </p:nvGrpSpPr>
        <p:grpSpPr>
          <a:xfrm>
            <a:off x="3189367" y="2086194"/>
            <a:ext cx="1999859" cy="2005673"/>
            <a:chOff x="3363928" y="3258961"/>
            <a:chExt cx="1999859" cy="2005673"/>
          </a:xfrm>
        </p:grpSpPr>
        <p:sp>
          <p:nvSpPr>
            <p:cNvPr id="21" name="Oval 20">
              <a:extLst>
                <a:ext uri="{FF2B5EF4-FFF2-40B4-BE49-F238E27FC236}">
                  <a16:creationId xmlns:a16="http://schemas.microsoft.com/office/drawing/2014/main" id="{CCA3D4B9-F420-4F6E-B75E-9A416BBB0CAE}"/>
                </a:ext>
              </a:extLst>
            </p:cNvPr>
            <p:cNvSpPr/>
            <p:nvPr/>
          </p:nvSpPr>
          <p:spPr>
            <a:xfrm>
              <a:off x="3364018" y="3258961"/>
              <a:ext cx="1999769" cy="1999769"/>
            </a:xfrm>
            <a:prstGeom prst="ellipse">
              <a:avLst/>
            </a:prstGeom>
            <a:solidFill>
              <a:schemeClr val="bg1"/>
            </a:solidFill>
            <a:ln w="1905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888BC1A7-F89C-4922-BAC1-DE7B899C1734}"/>
                </a:ext>
              </a:extLst>
            </p:cNvPr>
            <p:cNvSpPr/>
            <p:nvPr/>
          </p:nvSpPr>
          <p:spPr>
            <a:xfrm>
              <a:off x="3363928" y="3264865"/>
              <a:ext cx="1999769" cy="1999769"/>
            </a:xfrm>
            <a:prstGeom prst="ellipse">
              <a:avLst/>
            </a:prstGeom>
            <a:blipFill>
              <a:blip r:embed="rId6" cstate="screen">
                <a:extLst>
                  <a:ext uri="{28A0092B-C50C-407E-A947-70E740481C1C}">
                    <a14:useLocalDpi xmlns:a14="http://schemas.microsoft.com/office/drawing/2010/main"/>
                  </a:ext>
                </a:extLst>
              </a:blip>
              <a:stretch>
                <a:fillRect l="-106" t="-106" r="-106" b="-106"/>
              </a:stretch>
            </a:blipFill>
            <a:ln w="1905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1A0FA675-1BCE-4C06-A7B9-20152C622886}"/>
              </a:ext>
            </a:extLst>
          </p:cNvPr>
          <p:cNvGrpSpPr/>
          <p:nvPr/>
        </p:nvGrpSpPr>
        <p:grpSpPr>
          <a:xfrm>
            <a:off x="2667668" y="4330389"/>
            <a:ext cx="2035627" cy="705319"/>
            <a:chOff x="1502051" y="2103785"/>
            <a:chExt cx="1508613" cy="523396"/>
          </a:xfrm>
        </p:grpSpPr>
        <p:sp>
          <p:nvSpPr>
            <p:cNvPr id="27" name="Rectangle: Rounded Corners 26">
              <a:extLst>
                <a:ext uri="{FF2B5EF4-FFF2-40B4-BE49-F238E27FC236}">
                  <a16:creationId xmlns:a16="http://schemas.microsoft.com/office/drawing/2014/main" id="{039E6284-086F-4E33-BF02-59B6D66B2AA1}"/>
                </a:ext>
              </a:extLst>
            </p:cNvPr>
            <p:cNvSpPr/>
            <p:nvPr/>
          </p:nvSpPr>
          <p:spPr>
            <a:xfrm>
              <a:off x="1502051" y="2103785"/>
              <a:ext cx="1482039" cy="473998"/>
            </a:xfrm>
            <a:prstGeom prst="roundRect">
              <a:avLst>
                <a:gd name="adj" fmla="val 0"/>
              </a:avLst>
            </a:prstGeom>
            <a:solidFill>
              <a:srgbClr val="AFDEF9"/>
            </a:solidFill>
            <a:ln w="190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GB" dirty="0"/>
            </a:p>
          </p:txBody>
        </p:sp>
        <p:sp>
          <p:nvSpPr>
            <p:cNvPr id="28" name="Rectangle: Rounded Corners 27">
              <a:extLst>
                <a:ext uri="{FF2B5EF4-FFF2-40B4-BE49-F238E27FC236}">
                  <a16:creationId xmlns:a16="http://schemas.microsoft.com/office/drawing/2014/main" id="{C193B94B-897B-4660-8A76-D28DB65B00BC}"/>
                </a:ext>
              </a:extLst>
            </p:cNvPr>
            <p:cNvSpPr/>
            <p:nvPr/>
          </p:nvSpPr>
          <p:spPr>
            <a:xfrm>
              <a:off x="1729235" y="2153183"/>
              <a:ext cx="1281429" cy="473998"/>
            </a:xfrm>
            <a:prstGeom prst="roundRect">
              <a:avLst>
                <a:gd name="adj" fmla="val 0"/>
              </a:avLst>
            </a:prstGeom>
            <a:solidFill>
              <a:srgbClr val="FFFFFF"/>
            </a:solidFill>
            <a:ln w="19050">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GB" i="0" u="none" strike="noStrike" dirty="0">
                  <a:solidFill>
                    <a:srgbClr val="000000"/>
                  </a:solidFill>
                  <a:effectLst/>
                </a:rPr>
                <a:t>    polar </a:t>
              </a:r>
            </a:p>
            <a:p>
              <a:pPr lvl="1"/>
              <a:r>
                <a:rPr lang="en-GB" i="0" u="none" strike="noStrike" dirty="0">
                  <a:solidFill>
                    <a:srgbClr val="000000"/>
                  </a:solidFill>
                  <a:effectLst/>
                </a:rPr>
                <a:t>    regions</a:t>
              </a:r>
              <a:endParaRPr lang="en-GB" dirty="0"/>
            </a:p>
          </p:txBody>
        </p:sp>
      </p:grpSp>
      <p:sp>
        <p:nvSpPr>
          <p:cNvPr id="11" name="Oval 10">
            <a:extLst>
              <a:ext uri="{FF2B5EF4-FFF2-40B4-BE49-F238E27FC236}">
                <a16:creationId xmlns:a16="http://schemas.microsoft.com/office/drawing/2014/main" id="{BE329626-1396-478D-AC5A-B22269B69739}"/>
              </a:ext>
            </a:extLst>
          </p:cNvPr>
          <p:cNvSpPr/>
          <p:nvPr/>
        </p:nvSpPr>
        <p:spPr>
          <a:xfrm>
            <a:off x="1711995" y="4315520"/>
            <a:ext cx="1999769" cy="1999769"/>
          </a:xfrm>
          <a:prstGeom prst="ellipse">
            <a:avLst/>
          </a:prstGeom>
          <a:blipFill>
            <a:blip r:embed="rId7" cstate="screen">
              <a:extLst>
                <a:ext uri="{28A0092B-C50C-407E-A947-70E740481C1C}">
                  <a14:useLocalDpi xmlns:a14="http://schemas.microsoft.com/office/drawing/2010/main"/>
                </a:ext>
              </a:extLst>
            </a:blip>
            <a:stretch>
              <a:fillRect l="-106" t="-106" r="-106" b="-106"/>
            </a:stretch>
          </a:blipFill>
          <a:ln w="19050">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97860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529ADC3-1E5E-4C50-AFEF-70394B001FD6}"/>
              </a:ext>
            </a:extLst>
          </p:cNvPr>
          <p:cNvSpPr/>
          <p:nvPr/>
        </p:nvSpPr>
        <p:spPr>
          <a:xfrm>
            <a:off x="4127383" y="614152"/>
            <a:ext cx="3825380" cy="820597"/>
          </a:xfrm>
          <a:prstGeom prst="roundRect">
            <a:avLst>
              <a:gd name="adj" fmla="val 0"/>
            </a:avLst>
          </a:prstGeom>
          <a:solidFill>
            <a:srgbClr val="C0DFC3"/>
          </a:solidFill>
          <a:ln>
            <a:solidFill>
              <a:srgbClr val="003F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Find out what effect palm oil production is having on biodiversity.</a:t>
            </a:r>
            <a:endParaRPr lang="en-GB" sz="1600" b="0" dirty="0">
              <a:effectLst/>
            </a:endParaRPr>
          </a:p>
        </p:txBody>
      </p:sp>
      <p:sp>
        <p:nvSpPr>
          <p:cNvPr id="3" name="Rectangle 2">
            <a:extLst>
              <a:ext uri="{FF2B5EF4-FFF2-40B4-BE49-F238E27FC236}">
                <a16:creationId xmlns:a16="http://schemas.microsoft.com/office/drawing/2014/main" id="{D6931A59-2261-40CB-9C0A-3AFCE815098A}"/>
              </a:ext>
            </a:extLst>
          </p:cNvPr>
          <p:cNvSpPr/>
          <p:nvPr/>
        </p:nvSpPr>
        <p:spPr>
          <a:xfrm>
            <a:off x="0" y="763500"/>
            <a:ext cx="2558642" cy="762517"/>
          </a:xfrm>
          <a:prstGeom prst="rect">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3200" b="1" i="0" u="none" strike="noStrike" dirty="0">
                <a:solidFill>
                  <a:schemeClr val="bg1"/>
                </a:solidFill>
                <a:effectLst/>
              </a:rPr>
              <a:t>     Forests</a:t>
            </a:r>
            <a:endParaRPr lang="en-GB" sz="3200" b="0" dirty="0">
              <a:solidFill>
                <a:schemeClr val="bg1"/>
              </a:solidFill>
              <a:effectLst/>
            </a:endParaRPr>
          </a:p>
        </p:txBody>
      </p:sp>
      <p:sp>
        <p:nvSpPr>
          <p:cNvPr id="6" name="Rectangle 5">
            <a:extLst>
              <a:ext uri="{FF2B5EF4-FFF2-40B4-BE49-F238E27FC236}">
                <a16:creationId xmlns:a16="http://schemas.microsoft.com/office/drawing/2014/main" id="{A56714BC-5DE0-4A20-B0C7-14E5F8BC40F9}"/>
              </a:ext>
            </a:extLst>
          </p:cNvPr>
          <p:cNvSpPr/>
          <p:nvPr/>
        </p:nvSpPr>
        <p:spPr>
          <a:xfrm>
            <a:off x="575258" y="1597530"/>
            <a:ext cx="8055268" cy="1154059"/>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Forest habitats include rainforests, jungles and woodlands. The Amazon rainforest is the largest and most well-known rainforest habitat in the world. It is located in South America, forming part of nine different countries and includes a river, which is almost 7,000 km long; that is about the same distance from London to New Delhi by plane!</a:t>
            </a:r>
            <a:endParaRPr lang="en-GB" sz="1600" dirty="0"/>
          </a:p>
        </p:txBody>
      </p:sp>
      <p:grpSp>
        <p:nvGrpSpPr>
          <p:cNvPr id="11" name="Group 10">
            <a:extLst>
              <a:ext uri="{FF2B5EF4-FFF2-40B4-BE49-F238E27FC236}">
                <a16:creationId xmlns:a16="http://schemas.microsoft.com/office/drawing/2014/main" id="{92DEBC06-03A8-4FB8-B073-932366873760}"/>
              </a:ext>
            </a:extLst>
          </p:cNvPr>
          <p:cNvGrpSpPr/>
          <p:nvPr/>
        </p:nvGrpSpPr>
        <p:grpSpPr>
          <a:xfrm>
            <a:off x="575257" y="2812090"/>
            <a:ext cx="7658586" cy="1847787"/>
            <a:chOff x="589325" y="2795312"/>
            <a:chExt cx="7658586" cy="1847787"/>
          </a:xfrm>
        </p:grpSpPr>
        <p:sp>
          <p:nvSpPr>
            <p:cNvPr id="10" name="Rectangle 9">
              <a:extLst>
                <a:ext uri="{FF2B5EF4-FFF2-40B4-BE49-F238E27FC236}">
                  <a16:creationId xmlns:a16="http://schemas.microsoft.com/office/drawing/2014/main" id="{4456472D-613D-42FB-8437-58D979A693CD}"/>
                </a:ext>
              </a:extLst>
            </p:cNvPr>
            <p:cNvSpPr/>
            <p:nvPr/>
          </p:nvSpPr>
          <p:spPr>
            <a:xfrm>
              <a:off x="669956" y="2795312"/>
              <a:ext cx="7577955" cy="1847787"/>
            </a:xfrm>
            <a:prstGeom prst="rect">
              <a:avLst/>
            </a:prstGeom>
            <a:noFill/>
            <a:ln w="28575">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endParaRPr lang="en-GB" sz="1800" b="0" i="0" u="none" strike="noStrike" dirty="0">
                <a:solidFill>
                  <a:srgbClr val="000000"/>
                </a:solidFill>
                <a:effectLst/>
                <a:latin typeface="Arial" panose="020B0604020202020204" pitchFamily="34" charset="0"/>
              </a:endParaRPr>
            </a:p>
          </p:txBody>
        </p:sp>
        <p:sp>
          <p:nvSpPr>
            <p:cNvPr id="7" name="Rectangle 6">
              <a:extLst>
                <a:ext uri="{FF2B5EF4-FFF2-40B4-BE49-F238E27FC236}">
                  <a16:creationId xmlns:a16="http://schemas.microsoft.com/office/drawing/2014/main" id="{5981948E-70A4-462D-A916-C1603D24BAC8}"/>
                </a:ext>
              </a:extLst>
            </p:cNvPr>
            <p:cNvSpPr/>
            <p:nvPr/>
          </p:nvSpPr>
          <p:spPr>
            <a:xfrm>
              <a:off x="589325" y="2858014"/>
              <a:ext cx="7577955" cy="1775419"/>
            </a:xfrm>
            <a:prstGeom prst="rect">
              <a:avLst/>
            </a:prstGeom>
            <a:solidFill>
              <a:schemeClr val="bg1"/>
            </a:solidFill>
            <a:ln w="28575">
              <a:solidFill>
                <a:srgbClr val="003F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It provides a habitat for:</a:t>
              </a:r>
              <a:endParaRPr lang="en-GB" sz="1600" b="0" dirty="0">
                <a:effectLst/>
              </a:endParaRPr>
            </a:p>
            <a:p>
              <a:pPr marL="285750" indent="-285750" rtl="0" fontAlgn="base">
                <a:spcBef>
                  <a:spcPts val="600"/>
                </a:spcBef>
                <a:spcAft>
                  <a:spcPts val="0"/>
                </a:spcAft>
                <a:buFont typeface="Arial" panose="020B0604020202020204" pitchFamily="34" charset="0"/>
                <a:buChar char="•"/>
              </a:pPr>
              <a:r>
                <a:rPr lang="en-GB" sz="1600" b="0" i="0" u="none" strike="noStrike" dirty="0">
                  <a:solidFill>
                    <a:srgbClr val="000000"/>
                  </a:solidFill>
                  <a:effectLst/>
                </a:rPr>
                <a:t>40,000 plant species;</a:t>
              </a:r>
            </a:p>
            <a:p>
              <a:pPr marL="285750" indent="-285750" rtl="0" fontAlgn="base">
                <a:spcBef>
                  <a:spcPts val="0"/>
                </a:spcBef>
                <a:spcAft>
                  <a:spcPts val="0"/>
                </a:spcAft>
                <a:buFont typeface="Arial" panose="020B0604020202020204" pitchFamily="34" charset="0"/>
                <a:buChar char="•"/>
              </a:pPr>
              <a:r>
                <a:rPr lang="en-GB" sz="1600" b="0" i="0" u="none" strike="noStrike" dirty="0">
                  <a:solidFill>
                    <a:srgbClr val="000000"/>
                  </a:solidFill>
                  <a:effectLst/>
                </a:rPr>
                <a:t>1300 bird species;</a:t>
              </a:r>
            </a:p>
            <a:p>
              <a:pPr marL="285750" indent="-285750" rtl="0" fontAlgn="base">
                <a:spcBef>
                  <a:spcPts val="0"/>
                </a:spcBef>
                <a:spcAft>
                  <a:spcPts val="0"/>
                </a:spcAft>
                <a:buFont typeface="Arial" panose="020B0604020202020204" pitchFamily="34" charset="0"/>
                <a:buChar char="•"/>
              </a:pPr>
              <a:r>
                <a:rPr lang="en-GB" sz="1600" b="0" i="0" u="none" strike="noStrike" dirty="0">
                  <a:solidFill>
                    <a:srgbClr val="000000"/>
                  </a:solidFill>
                  <a:effectLst/>
                </a:rPr>
                <a:t>3000 types of fish ;</a:t>
              </a:r>
            </a:p>
            <a:p>
              <a:pPr marL="285750" indent="-285750" rtl="0" fontAlgn="base">
                <a:spcBef>
                  <a:spcPts val="0"/>
                </a:spcBef>
                <a:spcAft>
                  <a:spcPts val="0"/>
                </a:spcAft>
                <a:buFont typeface="Arial" panose="020B0604020202020204" pitchFamily="34" charset="0"/>
                <a:buChar char="•"/>
              </a:pPr>
              <a:r>
                <a:rPr lang="en-GB" sz="1600" b="0" i="0" u="none" strike="noStrike" dirty="0">
                  <a:solidFill>
                    <a:srgbClr val="000000"/>
                  </a:solidFill>
                  <a:effectLst/>
                </a:rPr>
                <a:t>430 different species of mammal;</a:t>
              </a:r>
            </a:p>
            <a:p>
              <a:pPr marL="285750" indent="-285750" rtl="0" fontAlgn="base">
                <a:spcBef>
                  <a:spcPts val="0"/>
                </a:spcBef>
                <a:spcAft>
                  <a:spcPts val="0"/>
                </a:spcAft>
                <a:buFont typeface="Arial" panose="020B0604020202020204" pitchFamily="34" charset="0"/>
                <a:buChar char="•"/>
              </a:pPr>
              <a:r>
                <a:rPr lang="en-GB" sz="1600" b="0" i="0" u="none" strike="noStrike" dirty="0">
                  <a:solidFill>
                    <a:srgbClr val="000000"/>
                  </a:solidFill>
                  <a:effectLst/>
                </a:rPr>
                <a:t>Between 400 - 500 Indigenous tribes</a:t>
              </a:r>
              <a:r>
                <a:rPr lang="en-GB" sz="1800" b="0" i="0" u="none" strike="noStrike" dirty="0">
                  <a:solidFill>
                    <a:srgbClr val="000000"/>
                  </a:solidFill>
                  <a:effectLst/>
                  <a:latin typeface="Arial" panose="020B0604020202020204" pitchFamily="34" charset="0"/>
                </a:rPr>
                <a:t>.</a:t>
              </a:r>
            </a:p>
          </p:txBody>
        </p:sp>
      </p:grpSp>
      <p:sp>
        <p:nvSpPr>
          <p:cNvPr id="12" name="Oval 11">
            <a:extLst>
              <a:ext uri="{FF2B5EF4-FFF2-40B4-BE49-F238E27FC236}">
                <a16:creationId xmlns:a16="http://schemas.microsoft.com/office/drawing/2014/main" id="{9E456880-FC61-46AB-B764-75CEA259FAA6}"/>
              </a:ext>
            </a:extLst>
          </p:cNvPr>
          <p:cNvSpPr/>
          <p:nvPr/>
        </p:nvSpPr>
        <p:spPr>
          <a:xfrm>
            <a:off x="7564774" y="529083"/>
            <a:ext cx="1023456" cy="1023456"/>
          </a:xfrm>
          <a:prstGeom prst="ellipse">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Find Out</a:t>
            </a:r>
          </a:p>
        </p:txBody>
      </p:sp>
      <p:pic>
        <p:nvPicPr>
          <p:cNvPr id="15" name="Picture 14">
            <a:extLst>
              <a:ext uri="{FF2B5EF4-FFF2-40B4-BE49-F238E27FC236}">
                <a16:creationId xmlns:a16="http://schemas.microsoft.com/office/drawing/2014/main" id="{C76BF50E-7FCB-44E6-B083-BA8EB7CFB76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9708" b="13424"/>
          <a:stretch/>
        </p:blipFill>
        <p:spPr>
          <a:xfrm>
            <a:off x="4738995" y="2893452"/>
            <a:ext cx="3398160" cy="1744893"/>
          </a:xfrm>
          <a:prstGeom prst="rect">
            <a:avLst/>
          </a:prstGeom>
          <a:ln>
            <a:solidFill>
              <a:srgbClr val="003F16"/>
            </a:solidFill>
          </a:ln>
        </p:spPr>
      </p:pic>
      <p:grpSp>
        <p:nvGrpSpPr>
          <p:cNvPr id="20" name="Group 19">
            <a:extLst>
              <a:ext uri="{FF2B5EF4-FFF2-40B4-BE49-F238E27FC236}">
                <a16:creationId xmlns:a16="http://schemas.microsoft.com/office/drawing/2014/main" id="{920C2186-762E-4440-8CCE-E525EBC5BB33}"/>
              </a:ext>
            </a:extLst>
          </p:cNvPr>
          <p:cNvGrpSpPr/>
          <p:nvPr/>
        </p:nvGrpSpPr>
        <p:grpSpPr>
          <a:xfrm>
            <a:off x="526018" y="4713344"/>
            <a:ext cx="8097475" cy="1641979"/>
            <a:chOff x="547120" y="4727412"/>
            <a:chExt cx="8097475" cy="1641979"/>
          </a:xfrm>
        </p:grpSpPr>
        <p:sp>
          <p:nvSpPr>
            <p:cNvPr id="16" name="Rectangle 15">
              <a:extLst>
                <a:ext uri="{FF2B5EF4-FFF2-40B4-BE49-F238E27FC236}">
                  <a16:creationId xmlns:a16="http://schemas.microsoft.com/office/drawing/2014/main" id="{C34570F0-48E5-4CE3-B443-F4B6E23FD17D}"/>
                </a:ext>
              </a:extLst>
            </p:cNvPr>
            <p:cNvSpPr/>
            <p:nvPr/>
          </p:nvSpPr>
          <p:spPr>
            <a:xfrm>
              <a:off x="572547" y="4727412"/>
              <a:ext cx="8072047" cy="1641979"/>
            </a:xfrm>
            <a:prstGeom prst="rect">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dirty="0"/>
            </a:p>
          </p:txBody>
        </p:sp>
        <p:sp>
          <p:nvSpPr>
            <p:cNvPr id="19" name="TextBox 18">
              <a:extLst>
                <a:ext uri="{FF2B5EF4-FFF2-40B4-BE49-F238E27FC236}">
                  <a16:creationId xmlns:a16="http://schemas.microsoft.com/office/drawing/2014/main" id="{F9CBE2CF-BA5A-428D-ADEC-80BA8D43AFE3}"/>
                </a:ext>
              </a:extLst>
            </p:cNvPr>
            <p:cNvSpPr txBox="1"/>
            <p:nvPr/>
          </p:nvSpPr>
          <p:spPr>
            <a:xfrm>
              <a:off x="547120" y="4767947"/>
              <a:ext cx="8097475" cy="1569660"/>
            </a:xfrm>
            <a:prstGeom prst="rect">
              <a:avLst/>
            </a:prstGeom>
            <a:noFill/>
          </p:spPr>
          <p:txBody>
            <a:bodyPr wrap="square">
              <a:spAutoFit/>
            </a:bodyPr>
            <a:lstStyle/>
            <a:p>
              <a:r>
                <a:rPr lang="en-GB" sz="1600" b="0" i="0" u="none" strike="noStrike" dirty="0">
                  <a:solidFill>
                    <a:srgbClr val="000000"/>
                  </a:solidFill>
                  <a:effectLst/>
                </a:rPr>
                <a:t>Forests are vital, as they absorb greenhouse gases from the atmosphere. This makes the earth’s air safer for all living things. The Amazon is often referred to as the ‘lungs of the earth’, as the thousands of plants that grow there remove harmful carbon dioxide from the air, replacing it with oxygen, which living things need to survive. However, vast areas of the Amazon are being removed, in a process called </a:t>
              </a:r>
              <a:r>
                <a:rPr lang="en-GB" sz="1600" b="1" i="0" u="none" strike="noStrike" dirty="0">
                  <a:solidFill>
                    <a:srgbClr val="000000"/>
                  </a:solidFill>
                  <a:effectLst/>
                </a:rPr>
                <a:t>deforestation</a:t>
              </a:r>
              <a:r>
                <a:rPr lang="en-GB" sz="1600" b="0" i="0" u="none" strike="noStrike" dirty="0">
                  <a:solidFill>
                    <a:srgbClr val="000000"/>
                  </a:solidFill>
                  <a:effectLst/>
                </a:rPr>
                <a:t>, to make way for mining, palm oil production, growing animal feed and logging.  </a:t>
              </a:r>
              <a:endParaRPr lang="en-GB" sz="1600" dirty="0"/>
            </a:p>
          </p:txBody>
        </p:sp>
      </p:grpSp>
      <p:sp>
        <p:nvSpPr>
          <p:cNvPr id="21" name="Rectangle 20">
            <a:hlinkClick r:id="rId3"/>
            <a:extLst>
              <a:ext uri="{FF2B5EF4-FFF2-40B4-BE49-F238E27FC236}">
                <a16:creationId xmlns:a16="http://schemas.microsoft.com/office/drawing/2014/main" id="{B3473209-4AB6-46A7-8367-B83B68697387}"/>
              </a:ext>
            </a:extLst>
          </p:cNvPr>
          <p:cNvSpPr/>
          <p:nvPr/>
        </p:nvSpPr>
        <p:spPr>
          <a:xfrm>
            <a:off x="8392036" y="6479097"/>
            <a:ext cx="671119" cy="378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55635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12"/>
                    </p:tgtEl>
                  </p:cond>
                </p:stCondLst>
                <p:endSync evt="end" delay="0">
                  <p:rtn val="all"/>
                </p:endSync>
                <p:childTnLst>
                  <p:par>
                    <p:cTn id="17" fill="hold">
                      <p:stCondLst>
                        <p:cond delay="0"/>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childTnLst>
                    </p:cTn>
                  </p:par>
                </p:childTnLst>
              </p:cTn>
              <p:nextCondLst>
                <p:cond evt="onClick" delay="0">
                  <p:tgtEl>
                    <p:spTgt spid="12"/>
                  </p:tgtEl>
                </p:cond>
              </p:nextCondLst>
            </p:seq>
          </p:childTnLst>
        </p:cTn>
      </p:par>
    </p:tnLst>
    <p:bldLst>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6FFACD7-E8BE-4E25-9D10-0A949B4B2F29}"/>
              </a:ext>
            </a:extLst>
          </p:cNvPr>
          <p:cNvSpPr/>
          <p:nvPr/>
        </p:nvSpPr>
        <p:spPr>
          <a:xfrm>
            <a:off x="-1" y="763500"/>
            <a:ext cx="4129873" cy="762517"/>
          </a:xfrm>
          <a:prstGeom prst="rect">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3200" b="1" i="0" u="none" strike="noStrike" dirty="0">
                <a:solidFill>
                  <a:schemeClr val="bg1"/>
                </a:solidFill>
                <a:effectLst/>
              </a:rPr>
              <a:t>      Forest Animals</a:t>
            </a:r>
            <a:endParaRPr lang="en-GB" sz="3200" b="0" dirty="0">
              <a:solidFill>
                <a:schemeClr val="bg1"/>
              </a:solidFill>
              <a:effectLst/>
            </a:endParaRPr>
          </a:p>
        </p:txBody>
      </p:sp>
      <p:grpSp>
        <p:nvGrpSpPr>
          <p:cNvPr id="13" name="Group 12">
            <a:extLst>
              <a:ext uri="{FF2B5EF4-FFF2-40B4-BE49-F238E27FC236}">
                <a16:creationId xmlns:a16="http://schemas.microsoft.com/office/drawing/2014/main" id="{748DA1EF-3FB8-4160-8972-A9F992C30B63}"/>
              </a:ext>
            </a:extLst>
          </p:cNvPr>
          <p:cNvGrpSpPr/>
          <p:nvPr/>
        </p:nvGrpSpPr>
        <p:grpSpPr>
          <a:xfrm>
            <a:off x="5798270" y="4242992"/>
            <a:ext cx="2750997" cy="1870812"/>
            <a:chOff x="5563602" y="4330167"/>
            <a:chExt cx="2750997" cy="1870812"/>
          </a:xfrm>
        </p:grpSpPr>
        <p:sp>
          <p:nvSpPr>
            <p:cNvPr id="12" name="Rectangle 11">
              <a:extLst>
                <a:ext uri="{FF2B5EF4-FFF2-40B4-BE49-F238E27FC236}">
                  <a16:creationId xmlns:a16="http://schemas.microsoft.com/office/drawing/2014/main" id="{7DF929EC-3C1A-4C1A-9A75-3734A027A873}"/>
                </a:ext>
              </a:extLst>
            </p:cNvPr>
            <p:cNvSpPr/>
            <p:nvPr/>
          </p:nvSpPr>
          <p:spPr>
            <a:xfrm>
              <a:off x="5563602" y="4330167"/>
              <a:ext cx="2743210" cy="1870812"/>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7061E870-443F-478F-A67D-712FD46B5D7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652824" y="4438939"/>
              <a:ext cx="2661775" cy="1762040"/>
            </a:xfrm>
            <a:prstGeom prst="rect">
              <a:avLst/>
            </a:prstGeom>
            <a:ln w="28575">
              <a:solidFill>
                <a:srgbClr val="003F16"/>
              </a:solidFill>
            </a:ln>
          </p:spPr>
        </p:pic>
      </p:grpSp>
      <p:grpSp>
        <p:nvGrpSpPr>
          <p:cNvPr id="11" name="Group 10">
            <a:extLst>
              <a:ext uri="{FF2B5EF4-FFF2-40B4-BE49-F238E27FC236}">
                <a16:creationId xmlns:a16="http://schemas.microsoft.com/office/drawing/2014/main" id="{8D4F442D-6660-4DB4-8090-EC018D9069AF}"/>
              </a:ext>
            </a:extLst>
          </p:cNvPr>
          <p:cNvGrpSpPr/>
          <p:nvPr/>
        </p:nvGrpSpPr>
        <p:grpSpPr>
          <a:xfrm>
            <a:off x="594733" y="1796758"/>
            <a:ext cx="2743210" cy="1875045"/>
            <a:chOff x="722567" y="1797356"/>
            <a:chExt cx="2743210" cy="1875045"/>
          </a:xfrm>
        </p:grpSpPr>
        <p:sp>
          <p:nvSpPr>
            <p:cNvPr id="5" name="Rectangle 4">
              <a:extLst>
                <a:ext uri="{FF2B5EF4-FFF2-40B4-BE49-F238E27FC236}">
                  <a16:creationId xmlns:a16="http://schemas.microsoft.com/office/drawing/2014/main" id="{23637723-EA4B-4E96-8FD1-9D9E68680393}"/>
                </a:ext>
              </a:extLst>
            </p:cNvPr>
            <p:cNvSpPr/>
            <p:nvPr/>
          </p:nvSpPr>
          <p:spPr>
            <a:xfrm>
              <a:off x="722567" y="1797356"/>
              <a:ext cx="2743210" cy="1870812"/>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39EB83F6-0C81-44EC-9B90-A23360EEBC8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2717" y="1910361"/>
              <a:ext cx="2643060" cy="1762040"/>
            </a:xfrm>
            <a:prstGeom prst="rect">
              <a:avLst/>
            </a:prstGeom>
            <a:ln w="28575">
              <a:solidFill>
                <a:srgbClr val="003F16"/>
              </a:solidFill>
            </a:ln>
          </p:spPr>
        </p:pic>
      </p:grpSp>
      <p:grpSp>
        <p:nvGrpSpPr>
          <p:cNvPr id="18" name="Group 17">
            <a:extLst>
              <a:ext uri="{FF2B5EF4-FFF2-40B4-BE49-F238E27FC236}">
                <a16:creationId xmlns:a16="http://schemas.microsoft.com/office/drawing/2014/main" id="{82798B73-2D6B-43EA-B3A6-7986811F4BFC}"/>
              </a:ext>
            </a:extLst>
          </p:cNvPr>
          <p:cNvGrpSpPr/>
          <p:nvPr/>
        </p:nvGrpSpPr>
        <p:grpSpPr>
          <a:xfrm>
            <a:off x="3438093" y="1726284"/>
            <a:ext cx="5166470" cy="2027944"/>
            <a:chOff x="3438093" y="1726284"/>
            <a:chExt cx="5166470" cy="2027944"/>
          </a:xfrm>
        </p:grpSpPr>
        <p:sp>
          <p:nvSpPr>
            <p:cNvPr id="16" name="Rectangle 15">
              <a:extLst>
                <a:ext uri="{FF2B5EF4-FFF2-40B4-BE49-F238E27FC236}">
                  <a16:creationId xmlns:a16="http://schemas.microsoft.com/office/drawing/2014/main" id="{4C0E1ED4-23FC-4615-9B78-BC313D17CFC2}"/>
                </a:ext>
              </a:extLst>
            </p:cNvPr>
            <p:cNvSpPr/>
            <p:nvPr/>
          </p:nvSpPr>
          <p:spPr>
            <a:xfrm>
              <a:off x="3493389" y="1726284"/>
              <a:ext cx="5111174" cy="1973654"/>
            </a:xfrm>
            <a:prstGeom prst="rect">
              <a:avLst/>
            </a:prstGeom>
            <a:noFill/>
            <a:ln w="19050">
              <a:solidFill>
                <a:srgbClr val="003F1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dirty="0"/>
            </a:p>
          </p:txBody>
        </p:sp>
        <p:sp>
          <p:nvSpPr>
            <p:cNvPr id="14" name="Rectangle 13">
              <a:extLst>
                <a:ext uri="{FF2B5EF4-FFF2-40B4-BE49-F238E27FC236}">
                  <a16:creationId xmlns:a16="http://schemas.microsoft.com/office/drawing/2014/main" id="{4A8F30D1-7A7B-4C83-967E-AE4235C4DF4C}"/>
                </a:ext>
              </a:extLst>
            </p:cNvPr>
            <p:cNvSpPr/>
            <p:nvPr/>
          </p:nvSpPr>
          <p:spPr>
            <a:xfrm>
              <a:off x="3438093" y="1780574"/>
              <a:ext cx="5111174" cy="1973654"/>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The Amazonian jaguar is under threat from the loss of its habitat and the illegal wildlife trade. They are hunted for their skins and for use in ancient medicines. It is believed that there are fewer than 170,000 remaining and they are classed as </a:t>
              </a:r>
              <a:r>
                <a:rPr lang="en-GB" sz="1600" b="1" i="0" u="none" strike="noStrike" dirty="0">
                  <a:solidFill>
                    <a:srgbClr val="000000"/>
                  </a:solidFill>
                  <a:effectLst/>
                </a:rPr>
                <a:t>endangered.</a:t>
              </a:r>
              <a:r>
                <a:rPr lang="en-GB" sz="1600" b="0" i="0" u="none" strike="noStrike" dirty="0">
                  <a:solidFill>
                    <a:srgbClr val="000000"/>
                  </a:solidFill>
                  <a:effectLst/>
                </a:rPr>
                <a:t> They are top predators and are important for keeping the balance in food chains.</a:t>
              </a:r>
              <a:endParaRPr lang="en-GB" sz="1600" dirty="0"/>
            </a:p>
          </p:txBody>
        </p:sp>
      </p:grpSp>
      <p:grpSp>
        <p:nvGrpSpPr>
          <p:cNvPr id="19" name="Group 18">
            <a:extLst>
              <a:ext uri="{FF2B5EF4-FFF2-40B4-BE49-F238E27FC236}">
                <a16:creationId xmlns:a16="http://schemas.microsoft.com/office/drawing/2014/main" id="{F4D5304F-9EB8-4D66-8084-C51A9BAC2A05}"/>
              </a:ext>
            </a:extLst>
          </p:cNvPr>
          <p:cNvGrpSpPr/>
          <p:nvPr/>
        </p:nvGrpSpPr>
        <p:grpSpPr>
          <a:xfrm>
            <a:off x="594733" y="4184751"/>
            <a:ext cx="5158926" cy="2018678"/>
            <a:chOff x="594733" y="4184751"/>
            <a:chExt cx="5158926" cy="2018678"/>
          </a:xfrm>
        </p:grpSpPr>
        <p:sp>
          <p:nvSpPr>
            <p:cNvPr id="17" name="Rectangle 16">
              <a:extLst>
                <a:ext uri="{FF2B5EF4-FFF2-40B4-BE49-F238E27FC236}">
                  <a16:creationId xmlns:a16="http://schemas.microsoft.com/office/drawing/2014/main" id="{12B9F725-934C-41CB-9E76-5D990B448801}"/>
                </a:ext>
              </a:extLst>
            </p:cNvPr>
            <p:cNvSpPr/>
            <p:nvPr/>
          </p:nvSpPr>
          <p:spPr>
            <a:xfrm>
              <a:off x="594733" y="4184751"/>
              <a:ext cx="5111174" cy="1973654"/>
            </a:xfrm>
            <a:prstGeom prst="rect">
              <a:avLst/>
            </a:prstGeom>
            <a:noFill/>
            <a:ln w="19050">
              <a:solidFill>
                <a:srgbClr val="003F1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dirty="0"/>
            </a:p>
          </p:txBody>
        </p:sp>
        <p:sp>
          <p:nvSpPr>
            <p:cNvPr id="15" name="Rectangle 14">
              <a:extLst>
                <a:ext uri="{FF2B5EF4-FFF2-40B4-BE49-F238E27FC236}">
                  <a16:creationId xmlns:a16="http://schemas.microsoft.com/office/drawing/2014/main" id="{E45AA39E-9A92-43E2-A337-D5BBF65B7DA1}"/>
                </a:ext>
              </a:extLst>
            </p:cNvPr>
            <p:cNvSpPr/>
            <p:nvPr/>
          </p:nvSpPr>
          <p:spPr>
            <a:xfrm>
              <a:off x="642485" y="4242992"/>
              <a:ext cx="5111174" cy="1960437"/>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The golden lion tamarin lives in trees and is an omnivore, eating fruit, vegetables, small lizards, snails and spiders. This makes them important animals for controlling insect numbers. Due to them being captured to be sold as pets, and the loss of their habitat, there are fewer than 1500 golden lion tamarins left in the wild.</a:t>
              </a:r>
              <a:endParaRPr lang="en-GB" sz="1600" dirty="0"/>
            </a:p>
          </p:txBody>
        </p:sp>
      </p:grpSp>
      <p:sp>
        <p:nvSpPr>
          <p:cNvPr id="20" name="Rectangle 19">
            <a:hlinkClick r:id="rId4"/>
            <a:extLst>
              <a:ext uri="{FF2B5EF4-FFF2-40B4-BE49-F238E27FC236}">
                <a16:creationId xmlns:a16="http://schemas.microsoft.com/office/drawing/2014/main" id="{A3516F1B-4402-4253-872C-2E989433C99F}"/>
              </a:ext>
            </a:extLst>
          </p:cNvPr>
          <p:cNvSpPr/>
          <p:nvPr/>
        </p:nvSpPr>
        <p:spPr>
          <a:xfrm>
            <a:off x="8392036" y="6479097"/>
            <a:ext cx="671119" cy="378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57165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6FFACD7-E8BE-4E25-9D10-0A949B4B2F29}"/>
              </a:ext>
            </a:extLst>
          </p:cNvPr>
          <p:cNvSpPr/>
          <p:nvPr/>
        </p:nvSpPr>
        <p:spPr>
          <a:xfrm>
            <a:off x="-1" y="614415"/>
            <a:ext cx="4129873" cy="762517"/>
          </a:xfrm>
          <a:prstGeom prst="rect">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3200" b="1" i="0" u="none" strike="noStrike" dirty="0">
                <a:solidFill>
                  <a:schemeClr val="bg1"/>
                </a:solidFill>
                <a:effectLst/>
              </a:rPr>
              <a:t>      Forest Animals</a:t>
            </a:r>
            <a:endParaRPr lang="en-GB" sz="3200" b="0" dirty="0">
              <a:solidFill>
                <a:schemeClr val="bg1"/>
              </a:solidFill>
              <a:effectLst/>
            </a:endParaRPr>
          </a:p>
        </p:txBody>
      </p:sp>
      <p:grpSp>
        <p:nvGrpSpPr>
          <p:cNvPr id="19" name="Group 18">
            <a:extLst>
              <a:ext uri="{FF2B5EF4-FFF2-40B4-BE49-F238E27FC236}">
                <a16:creationId xmlns:a16="http://schemas.microsoft.com/office/drawing/2014/main" id="{F4D5304F-9EB8-4D66-8084-C51A9BAC2A05}"/>
              </a:ext>
            </a:extLst>
          </p:cNvPr>
          <p:cNvGrpSpPr/>
          <p:nvPr/>
        </p:nvGrpSpPr>
        <p:grpSpPr>
          <a:xfrm>
            <a:off x="535099" y="4186229"/>
            <a:ext cx="5203536" cy="2186163"/>
            <a:chOff x="594733" y="4184751"/>
            <a:chExt cx="5203536" cy="2018678"/>
          </a:xfrm>
        </p:grpSpPr>
        <p:sp>
          <p:nvSpPr>
            <p:cNvPr id="17" name="Rectangle 16">
              <a:extLst>
                <a:ext uri="{FF2B5EF4-FFF2-40B4-BE49-F238E27FC236}">
                  <a16:creationId xmlns:a16="http://schemas.microsoft.com/office/drawing/2014/main" id="{12B9F725-934C-41CB-9E76-5D990B448801}"/>
                </a:ext>
              </a:extLst>
            </p:cNvPr>
            <p:cNvSpPr/>
            <p:nvPr/>
          </p:nvSpPr>
          <p:spPr>
            <a:xfrm>
              <a:off x="594733" y="4184751"/>
              <a:ext cx="5111174" cy="1973654"/>
            </a:xfrm>
            <a:prstGeom prst="rect">
              <a:avLst/>
            </a:prstGeom>
            <a:noFill/>
            <a:ln w="19050">
              <a:solidFill>
                <a:srgbClr val="003F1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dirty="0"/>
            </a:p>
          </p:txBody>
        </p:sp>
        <p:sp>
          <p:nvSpPr>
            <p:cNvPr id="15" name="Rectangle 14">
              <a:extLst>
                <a:ext uri="{FF2B5EF4-FFF2-40B4-BE49-F238E27FC236}">
                  <a16:creationId xmlns:a16="http://schemas.microsoft.com/office/drawing/2014/main" id="{E45AA39E-9A92-43E2-A337-D5BBF65B7DA1}"/>
                </a:ext>
              </a:extLst>
            </p:cNvPr>
            <p:cNvSpPr/>
            <p:nvPr/>
          </p:nvSpPr>
          <p:spPr>
            <a:xfrm>
              <a:off x="642484" y="4242992"/>
              <a:ext cx="5155785" cy="1960437"/>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Some species of pangolin have become critically endangered, mainly due to them being illegally captured for their scales. These are used in medicines in some countries. In 2019 alone, it was estimated that 195,000 pangolins were captured and sold for their scales. However, since June 2020, pangolins have become more protected as the Chinese government have made it illegal to use their scales in medicines.</a:t>
              </a:r>
              <a:endParaRPr lang="en-GB" sz="1400" dirty="0"/>
            </a:p>
          </p:txBody>
        </p:sp>
      </p:grpSp>
      <p:sp>
        <p:nvSpPr>
          <p:cNvPr id="20" name="TextBox 21">
            <a:extLst>
              <a:ext uri="{FF2B5EF4-FFF2-40B4-BE49-F238E27FC236}">
                <a16:creationId xmlns:a16="http://schemas.microsoft.com/office/drawing/2014/main" id="{2247BF48-F6AE-475A-B6C1-23D3CBA96227}"/>
              </a:ext>
            </a:extLst>
          </p:cNvPr>
          <p:cNvSpPr txBox="1">
            <a:spLocks noChangeArrowheads="1"/>
          </p:cNvSpPr>
          <p:nvPr/>
        </p:nvSpPr>
        <p:spPr bwMode="auto">
          <a:xfrm>
            <a:off x="5539334" y="6273989"/>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hlinkClick r:id="rId2"/>
              </a:rPr>
              <a:t>pangolin</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dirty="0">
                <a:latin typeface="Roboto" panose="02000000000000000000" pitchFamily="2" charset="0"/>
                <a:ea typeface="Roboto" panose="02000000000000000000" pitchFamily="2" charset="0"/>
                <a:cs typeface="Arial" panose="020B0604020202020204" pitchFamily="34" charset="0"/>
                <a:hlinkClick r:id="rId3"/>
              </a:rPr>
              <a:t>Adam Tusk </a:t>
            </a:r>
            <a:r>
              <a:rPr lang="en-GB" altLang="en-US" sz="500" dirty="0">
                <a:latin typeface="Roboto" panose="02000000000000000000" pitchFamily="2" charset="0"/>
                <a:ea typeface="Roboto" panose="02000000000000000000" pitchFamily="2" charset="0"/>
                <a:cs typeface="Arial" panose="020B0604020202020204" pitchFamily="34" charset="0"/>
              </a:rPr>
              <a:t>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4"/>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grpSp>
        <p:nvGrpSpPr>
          <p:cNvPr id="21" name="Group 20">
            <a:extLst>
              <a:ext uri="{FF2B5EF4-FFF2-40B4-BE49-F238E27FC236}">
                <a16:creationId xmlns:a16="http://schemas.microsoft.com/office/drawing/2014/main" id="{7462FFBA-E1C9-4351-973A-E209F88C4E8F}"/>
              </a:ext>
            </a:extLst>
          </p:cNvPr>
          <p:cNvGrpSpPr/>
          <p:nvPr/>
        </p:nvGrpSpPr>
        <p:grpSpPr>
          <a:xfrm>
            <a:off x="5798270" y="4332443"/>
            <a:ext cx="2743210" cy="1870812"/>
            <a:chOff x="5798270" y="4242992"/>
            <a:chExt cx="2743210" cy="1870812"/>
          </a:xfrm>
        </p:grpSpPr>
        <p:sp>
          <p:nvSpPr>
            <p:cNvPr id="12" name="Rectangle 11">
              <a:extLst>
                <a:ext uri="{FF2B5EF4-FFF2-40B4-BE49-F238E27FC236}">
                  <a16:creationId xmlns:a16="http://schemas.microsoft.com/office/drawing/2014/main" id="{7DF929EC-3C1A-4C1A-9A75-3734A027A873}"/>
                </a:ext>
              </a:extLst>
            </p:cNvPr>
            <p:cNvSpPr/>
            <p:nvPr/>
          </p:nvSpPr>
          <p:spPr>
            <a:xfrm>
              <a:off x="5798270" y="4242992"/>
              <a:ext cx="2743210" cy="1870812"/>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FDA9B34A-AE12-4B7B-BA38-104AF4107573}"/>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l="11824"/>
            <a:stretch/>
          </p:blipFill>
          <p:spPr>
            <a:xfrm>
              <a:off x="5879704" y="4341800"/>
              <a:ext cx="2661776" cy="1769726"/>
            </a:xfrm>
            <a:prstGeom prst="rect">
              <a:avLst/>
            </a:prstGeom>
            <a:ln w="28575">
              <a:solidFill>
                <a:srgbClr val="003F16"/>
              </a:solidFill>
            </a:ln>
          </p:spPr>
        </p:pic>
      </p:grpSp>
      <p:grpSp>
        <p:nvGrpSpPr>
          <p:cNvPr id="9" name="Group 8">
            <a:extLst>
              <a:ext uri="{FF2B5EF4-FFF2-40B4-BE49-F238E27FC236}">
                <a16:creationId xmlns:a16="http://schemas.microsoft.com/office/drawing/2014/main" id="{5C826489-F069-48C1-8008-621F544AB0DE}"/>
              </a:ext>
            </a:extLst>
          </p:cNvPr>
          <p:cNvGrpSpPr/>
          <p:nvPr/>
        </p:nvGrpSpPr>
        <p:grpSpPr>
          <a:xfrm>
            <a:off x="525160" y="1823604"/>
            <a:ext cx="2743210" cy="1851881"/>
            <a:chOff x="594733" y="1823604"/>
            <a:chExt cx="2743210" cy="1851881"/>
          </a:xfrm>
        </p:grpSpPr>
        <p:sp>
          <p:nvSpPr>
            <p:cNvPr id="5" name="Rectangle 4">
              <a:extLst>
                <a:ext uri="{FF2B5EF4-FFF2-40B4-BE49-F238E27FC236}">
                  <a16:creationId xmlns:a16="http://schemas.microsoft.com/office/drawing/2014/main" id="{23637723-EA4B-4E96-8FD1-9D9E68680393}"/>
                </a:ext>
              </a:extLst>
            </p:cNvPr>
            <p:cNvSpPr/>
            <p:nvPr/>
          </p:nvSpPr>
          <p:spPr>
            <a:xfrm>
              <a:off x="594733" y="1823604"/>
              <a:ext cx="2743210" cy="1843965"/>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EBDA4659-2228-4314-91E0-25A70E578CF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85647" y="1917678"/>
              <a:ext cx="2636711" cy="1757807"/>
            </a:xfrm>
            <a:prstGeom prst="rect">
              <a:avLst/>
            </a:prstGeom>
            <a:ln w="28575">
              <a:solidFill>
                <a:srgbClr val="003F16"/>
              </a:solidFill>
            </a:ln>
          </p:spPr>
        </p:pic>
      </p:grpSp>
      <p:grpSp>
        <p:nvGrpSpPr>
          <p:cNvPr id="18" name="Group 17">
            <a:extLst>
              <a:ext uri="{FF2B5EF4-FFF2-40B4-BE49-F238E27FC236}">
                <a16:creationId xmlns:a16="http://schemas.microsoft.com/office/drawing/2014/main" id="{82798B73-2D6B-43EA-B3A6-7986811F4BFC}"/>
              </a:ext>
            </a:extLst>
          </p:cNvPr>
          <p:cNvGrpSpPr/>
          <p:nvPr/>
        </p:nvGrpSpPr>
        <p:grpSpPr>
          <a:xfrm>
            <a:off x="3383186" y="1480926"/>
            <a:ext cx="5241255" cy="2614691"/>
            <a:chOff x="3478146" y="1733963"/>
            <a:chExt cx="5126417" cy="2020266"/>
          </a:xfrm>
        </p:grpSpPr>
        <p:sp>
          <p:nvSpPr>
            <p:cNvPr id="16" name="Rectangle 15">
              <a:extLst>
                <a:ext uri="{FF2B5EF4-FFF2-40B4-BE49-F238E27FC236}">
                  <a16:creationId xmlns:a16="http://schemas.microsoft.com/office/drawing/2014/main" id="{4C0E1ED4-23FC-4615-9B78-BC313D17CFC2}"/>
                </a:ext>
              </a:extLst>
            </p:cNvPr>
            <p:cNvSpPr/>
            <p:nvPr/>
          </p:nvSpPr>
          <p:spPr>
            <a:xfrm>
              <a:off x="3493389" y="1733963"/>
              <a:ext cx="5111174" cy="1973654"/>
            </a:xfrm>
            <a:prstGeom prst="rect">
              <a:avLst/>
            </a:prstGeom>
            <a:noFill/>
            <a:ln w="19050">
              <a:solidFill>
                <a:srgbClr val="003F1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dirty="0"/>
            </a:p>
          </p:txBody>
        </p:sp>
        <p:sp>
          <p:nvSpPr>
            <p:cNvPr id="14" name="Rectangle 13">
              <a:extLst>
                <a:ext uri="{FF2B5EF4-FFF2-40B4-BE49-F238E27FC236}">
                  <a16:creationId xmlns:a16="http://schemas.microsoft.com/office/drawing/2014/main" id="{4A8F30D1-7A7B-4C83-967E-AE4235C4DF4C}"/>
                </a:ext>
              </a:extLst>
            </p:cNvPr>
            <p:cNvSpPr/>
            <p:nvPr/>
          </p:nvSpPr>
          <p:spPr>
            <a:xfrm>
              <a:off x="3478146" y="1780575"/>
              <a:ext cx="5071121" cy="1973654"/>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The Bornean orangutan lives in lowland rainforests, as well as swamp, tropical and mountainous forests. Their numbers have dropped by more than half in the last 60 years. They usually only have one baby at a time so their numbers do not increase very quickly. Their habitats have also been reduced by 55% in the last 20 years. Orangutans eat over 500 species of plant which means they play a vital role in seed dispersal, which helps keep forests healthy. These animals are now critically endangered.</a:t>
              </a:r>
              <a:endParaRPr lang="en-GB" sz="1600" dirty="0"/>
            </a:p>
          </p:txBody>
        </p:sp>
      </p:grpSp>
      <p:sp>
        <p:nvSpPr>
          <p:cNvPr id="22" name="Rectangle 21">
            <a:hlinkClick r:id="rId7"/>
            <a:extLst>
              <a:ext uri="{FF2B5EF4-FFF2-40B4-BE49-F238E27FC236}">
                <a16:creationId xmlns:a16="http://schemas.microsoft.com/office/drawing/2014/main" id="{F03591D0-B35E-4204-8664-6B2EA2D81096}"/>
              </a:ext>
            </a:extLst>
          </p:cNvPr>
          <p:cNvSpPr/>
          <p:nvPr/>
        </p:nvSpPr>
        <p:spPr>
          <a:xfrm>
            <a:off x="8430401" y="6479097"/>
            <a:ext cx="671119" cy="378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83551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C94741B-D74D-4643-9E07-E9F99DB7FD83}"/>
              </a:ext>
            </a:extLst>
          </p:cNvPr>
          <p:cNvSpPr/>
          <p:nvPr/>
        </p:nvSpPr>
        <p:spPr>
          <a:xfrm>
            <a:off x="0" y="763500"/>
            <a:ext cx="3429000" cy="755483"/>
          </a:xfrm>
          <a:prstGeom prst="rect">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spcBef>
                <a:spcPts val="0"/>
              </a:spcBef>
              <a:spcAft>
                <a:spcPts val="0"/>
              </a:spcAft>
            </a:pPr>
            <a:r>
              <a:rPr lang="en-GB" sz="3200" b="1" i="0" u="none" strike="noStrike" dirty="0">
                <a:solidFill>
                  <a:schemeClr val="bg1"/>
                </a:solidFill>
                <a:effectLst/>
              </a:rPr>
              <a:t> Grasslands</a:t>
            </a:r>
            <a:endParaRPr lang="en-GB" sz="3200" b="0" dirty="0">
              <a:solidFill>
                <a:schemeClr val="bg1"/>
              </a:solidFill>
              <a:effectLst/>
            </a:endParaRPr>
          </a:p>
        </p:txBody>
      </p:sp>
      <p:sp>
        <p:nvSpPr>
          <p:cNvPr id="8" name="Rectangle 7">
            <a:extLst>
              <a:ext uri="{FF2B5EF4-FFF2-40B4-BE49-F238E27FC236}">
                <a16:creationId xmlns:a16="http://schemas.microsoft.com/office/drawing/2014/main" id="{89517AF9-9687-4DE5-A315-1973B6123895}"/>
              </a:ext>
            </a:extLst>
          </p:cNvPr>
          <p:cNvSpPr/>
          <p:nvPr/>
        </p:nvSpPr>
        <p:spPr>
          <a:xfrm>
            <a:off x="606286" y="1630018"/>
            <a:ext cx="7931427" cy="1437498"/>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Grasslands are known by other names, such as prairies, savannahs, </a:t>
            </a:r>
            <a:r>
              <a:rPr lang="en-GB" sz="1600" b="0" i="0" u="none" strike="noStrike" dirty="0" err="1">
                <a:solidFill>
                  <a:srgbClr val="000000"/>
                </a:solidFill>
                <a:effectLst/>
              </a:rPr>
              <a:t>velds</a:t>
            </a:r>
            <a:r>
              <a:rPr lang="en-GB" sz="1600" b="0" i="0" u="none" strike="noStrike" dirty="0">
                <a:solidFill>
                  <a:srgbClr val="000000"/>
                </a:solidFill>
                <a:effectLst/>
              </a:rPr>
              <a:t> and rangelands. Grasslands can support large numbers of animals that graze, like zebras, bison and antelopes. However, vast areas of grasslands have been removed to make way for humans to plant crops, such as maize and corn. The purpose of this is to provide enough food for the large amount of people now living on the planet.</a:t>
            </a:r>
            <a:endParaRPr lang="en-GB" sz="1600" dirty="0"/>
          </a:p>
        </p:txBody>
      </p:sp>
      <p:sp>
        <p:nvSpPr>
          <p:cNvPr id="10" name="TextBox 9">
            <a:extLst>
              <a:ext uri="{FF2B5EF4-FFF2-40B4-BE49-F238E27FC236}">
                <a16:creationId xmlns:a16="http://schemas.microsoft.com/office/drawing/2014/main" id="{56BD2681-F83D-4429-B7EB-012E4A8F582E}"/>
              </a:ext>
            </a:extLst>
          </p:cNvPr>
          <p:cNvSpPr txBox="1"/>
          <p:nvPr/>
        </p:nvSpPr>
        <p:spPr>
          <a:xfrm>
            <a:off x="536774" y="3136606"/>
            <a:ext cx="4880054" cy="2215991"/>
          </a:xfrm>
          <a:prstGeom prst="rect">
            <a:avLst/>
          </a:prstGeom>
          <a:noFill/>
        </p:spPr>
        <p:txBody>
          <a:bodyPr wrap="square">
            <a:spAutoFit/>
          </a:bodyPr>
          <a:lstStyle/>
          <a:p>
            <a:r>
              <a:rPr lang="en-GB" sz="1600" b="0" i="0" u="none" strike="noStrike" dirty="0">
                <a:solidFill>
                  <a:srgbClr val="202124"/>
                </a:solidFill>
                <a:effectLst/>
              </a:rPr>
              <a:t>There is now less space and food for the number of animals that rely on the grasslands. </a:t>
            </a:r>
            <a:r>
              <a:rPr lang="en-GB" sz="1600" b="0" i="0" u="none" strike="noStrike" dirty="0">
                <a:solidFill>
                  <a:srgbClr val="000000"/>
                </a:solidFill>
                <a:effectLst/>
              </a:rPr>
              <a:t>This is changing the balance of the ecosystem, meaning fewer species will be able to survive.</a:t>
            </a:r>
          </a:p>
          <a:p>
            <a:pPr>
              <a:spcBef>
                <a:spcPts val="1200"/>
              </a:spcBef>
            </a:pPr>
            <a:r>
              <a:rPr lang="en-GB" sz="1600" b="0" i="0" u="none" strike="noStrike" dirty="0">
                <a:solidFill>
                  <a:srgbClr val="000000"/>
                </a:solidFill>
                <a:effectLst/>
              </a:rPr>
              <a:t>Hunting animals, such as elephants and lions, has become more popular over the last few decades which has also led to a huge decline in animal numbers. </a:t>
            </a:r>
            <a:endParaRPr lang="en-GB" sz="1600" dirty="0"/>
          </a:p>
        </p:txBody>
      </p:sp>
      <p:pic>
        <p:nvPicPr>
          <p:cNvPr id="7" name="Picture 6">
            <a:extLst>
              <a:ext uri="{FF2B5EF4-FFF2-40B4-BE49-F238E27FC236}">
                <a16:creationId xmlns:a16="http://schemas.microsoft.com/office/drawing/2014/main" id="{80805AA3-D28F-4081-8E89-417C3B9DF34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5984" r="25326" b="5931"/>
          <a:stretch/>
        </p:blipFill>
        <p:spPr>
          <a:xfrm>
            <a:off x="5396887" y="3222104"/>
            <a:ext cx="3140826" cy="2172438"/>
          </a:xfrm>
          <a:prstGeom prst="rect">
            <a:avLst/>
          </a:prstGeom>
          <a:ln w="28575">
            <a:solidFill>
              <a:srgbClr val="003F16"/>
            </a:solidFill>
          </a:ln>
        </p:spPr>
      </p:pic>
      <p:sp>
        <p:nvSpPr>
          <p:cNvPr id="11" name="Rectangle: Rounded Corners 10">
            <a:extLst>
              <a:ext uri="{FF2B5EF4-FFF2-40B4-BE49-F238E27FC236}">
                <a16:creationId xmlns:a16="http://schemas.microsoft.com/office/drawing/2014/main" id="{8E6987DE-09E2-4932-AE08-FDE57C742F79}"/>
              </a:ext>
            </a:extLst>
          </p:cNvPr>
          <p:cNvSpPr/>
          <p:nvPr/>
        </p:nvSpPr>
        <p:spPr>
          <a:xfrm>
            <a:off x="2191580" y="5505577"/>
            <a:ext cx="5332342" cy="704527"/>
          </a:xfrm>
          <a:prstGeom prst="roundRect">
            <a:avLst>
              <a:gd name="adj" fmla="val 9511"/>
            </a:avLst>
          </a:prstGeom>
          <a:solidFill>
            <a:srgbClr val="C0DFC3"/>
          </a:solidFill>
          <a:ln>
            <a:solidFill>
              <a:srgbClr val="003F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r>
              <a:rPr lang="en-GB" sz="1600" dirty="0">
                <a:solidFill>
                  <a:schemeClr val="tx1"/>
                </a:solidFill>
              </a:rPr>
              <a:t>Which grassland animal is most at risk from extinction and why?</a:t>
            </a:r>
            <a:endParaRPr lang="en-GB" sz="1600" b="0" dirty="0">
              <a:solidFill>
                <a:schemeClr val="tx1"/>
              </a:solidFill>
              <a:effectLst/>
            </a:endParaRPr>
          </a:p>
        </p:txBody>
      </p:sp>
      <p:sp>
        <p:nvSpPr>
          <p:cNvPr id="12" name="Oval 11">
            <a:extLst>
              <a:ext uri="{FF2B5EF4-FFF2-40B4-BE49-F238E27FC236}">
                <a16:creationId xmlns:a16="http://schemas.microsoft.com/office/drawing/2014/main" id="{7CC92603-0768-4819-A360-964928247839}"/>
              </a:ext>
            </a:extLst>
          </p:cNvPr>
          <p:cNvSpPr/>
          <p:nvPr/>
        </p:nvSpPr>
        <p:spPr>
          <a:xfrm>
            <a:off x="1769380" y="5313176"/>
            <a:ext cx="1023456" cy="1023456"/>
          </a:xfrm>
          <a:prstGeom prst="ellipse">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Find Out</a:t>
            </a:r>
          </a:p>
        </p:txBody>
      </p:sp>
      <p:sp>
        <p:nvSpPr>
          <p:cNvPr id="13" name="Rectangle 12">
            <a:hlinkClick r:id="rId3"/>
            <a:extLst>
              <a:ext uri="{FF2B5EF4-FFF2-40B4-BE49-F238E27FC236}">
                <a16:creationId xmlns:a16="http://schemas.microsoft.com/office/drawing/2014/main" id="{F705659D-EBAB-4133-B480-DFEAB5283ABB}"/>
              </a:ext>
            </a:extLst>
          </p:cNvPr>
          <p:cNvSpPr/>
          <p:nvPr/>
        </p:nvSpPr>
        <p:spPr>
          <a:xfrm>
            <a:off x="8430401" y="6479097"/>
            <a:ext cx="671119" cy="378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54595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2"/>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childTnLst>
              </p:cTn>
              <p:nextCondLst>
                <p:cond evt="onClick" delay="0">
                  <p:tgtEl>
                    <p:spTgt spid="12"/>
                  </p:tgtEl>
                </p:cond>
              </p:nextCondLst>
            </p:seq>
          </p:childTnLst>
        </p:cTn>
      </p:par>
    </p:tnLst>
    <p:bldLst>
      <p:bldP spid="10" grpId="0"/>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13E48C9-395D-4F1A-A4F3-56490C30C04B}"/>
              </a:ext>
            </a:extLst>
          </p:cNvPr>
          <p:cNvSpPr/>
          <p:nvPr/>
        </p:nvSpPr>
        <p:spPr>
          <a:xfrm>
            <a:off x="-1" y="763500"/>
            <a:ext cx="5178287" cy="755483"/>
          </a:xfrm>
          <a:prstGeom prst="rect">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spcBef>
                <a:spcPts val="0"/>
              </a:spcBef>
              <a:spcAft>
                <a:spcPts val="0"/>
              </a:spcAft>
            </a:pPr>
            <a:r>
              <a:rPr lang="en-GB" sz="3200" b="1" i="0" u="none" strike="noStrike" dirty="0">
                <a:solidFill>
                  <a:schemeClr val="bg1"/>
                </a:solidFill>
                <a:effectLst/>
              </a:rPr>
              <a:t> Grassland Animals</a:t>
            </a:r>
            <a:endParaRPr lang="en-GB" sz="3200" b="0" dirty="0">
              <a:solidFill>
                <a:schemeClr val="bg1"/>
              </a:solidFill>
              <a:effectLst/>
            </a:endParaRPr>
          </a:p>
        </p:txBody>
      </p:sp>
      <p:sp>
        <p:nvSpPr>
          <p:cNvPr id="4" name="Rectangle 3">
            <a:hlinkClick r:id="rId2"/>
            <a:extLst>
              <a:ext uri="{FF2B5EF4-FFF2-40B4-BE49-F238E27FC236}">
                <a16:creationId xmlns:a16="http://schemas.microsoft.com/office/drawing/2014/main" id="{A407C7E9-7CF6-43E4-A999-52E4CF8F5ECF}"/>
              </a:ext>
            </a:extLst>
          </p:cNvPr>
          <p:cNvSpPr/>
          <p:nvPr/>
        </p:nvSpPr>
        <p:spPr>
          <a:xfrm>
            <a:off x="8430401" y="6479097"/>
            <a:ext cx="671119" cy="378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roup 4">
            <a:extLst>
              <a:ext uri="{FF2B5EF4-FFF2-40B4-BE49-F238E27FC236}">
                <a16:creationId xmlns:a16="http://schemas.microsoft.com/office/drawing/2014/main" id="{563FAC52-FF88-4E1E-B426-568CDEDF4434}"/>
              </a:ext>
            </a:extLst>
          </p:cNvPr>
          <p:cNvGrpSpPr/>
          <p:nvPr/>
        </p:nvGrpSpPr>
        <p:grpSpPr>
          <a:xfrm>
            <a:off x="535099" y="4124757"/>
            <a:ext cx="5203536" cy="2186163"/>
            <a:chOff x="594733" y="4184751"/>
            <a:chExt cx="5203536" cy="2018678"/>
          </a:xfrm>
        </p:grpSpPr>
        <p:sp>
          <p:nvSpPr>
            <p:cNvPr id="6" name="Rectangle 5">
              <a:extLst>
                <a:ext uri="{FF2B5EF4-FFF2-40B4-BE49-F238E27FC236}">
                  <a16:creationId xmlns:a16="http://schemas.microsoft.com/office/drawing/2014/main" id="{E9E93349-DBFC-4747-9177-92445E5A7E62}"/>
                </a:ext>
              </a:extLst>
            </p:cNvPr>
            <p:cNvSpPr/>
            <p:nvPr/>
          </p:nvSpPr>
          <p:spPr>
            <a:xfrm>
              <a:off x="594733" y="4184751"/>
              <a:ext cx="5111174" cy="1973654"/>
            </a:xfrm>
            <a:prstGeom prst="rect">
              <a:avLst/>
            </a:prstGeom>
            <a:noFill/>
            <a:ln w="19050">
              <a:solidFill>
                <a:srgbClr val="003F1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dirty="0"/>
            </a:p>
          </p:txBody>
        </p:sp>
        <p:sp>
          <p:nvSpPr>
            <p:cNvPr id="7" name="Rectangle 6">
              <a:extLst>
                <a:ext uri="{FF2B5EF4-FFF2-40B4-BE49-F238E27FC236}">
                  <a16:creationId xmlns:a16="http://schemas.microsoft.com/office/drawing/2014/main" id="{6660FD4E-E991-4FDA-A559-CFE0AAFBAD04}"/>
                </a:ext>
              </a:extLst>
            </p:cNvPr>
            <p:cNvSpPr/>
            <p:nvPr/>
          </p:nvSpPr>
          <p:spPr>
            <a:xfrm>
              <a:off x="642484" y="4242992"/>
              <a:ext cx="5155785" cy="1960437"/>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The African wild dog is classed as endangered, with fewer than 5000 left in the wild. They are social animals, known to hunt in packs ranging between ten and 40 animals. Their numbers are declining </a:t>
              </a:r>
              <a:r>
                <a:rPr lang="en-GB" sz="1600" b="0" i="0" dirty="0">
                  <a:solidFill>
                    <a:schemeClr val="tx1"/>
                  </a:solidFill>
                  <a:effectLst/>
                </a:rPr>
                <a:t>for a number of reasons,</a:t>
              </a:r>
              <a:r>
                <a:rPr lang="en-GB" sz="1600" b="0" i="0" u="none" strike="noStrike" dirty="0">
                  <a:solidFill>
                    <a:schemeClr val="tx1"/>
                  </a:solidFill>
                  <a:effectLst/>
                </a:rPr>
                <a:t> </a:t>
              </a:r>
              <a:r>
                <a:rPr lang="en-GB" sz="1600" b="0" i="0" u="none" strike="noStrike" dirty="0">
                  <a:solidFill>
                    <a:srgbClr val="000000"/>
                  </a:solidFill>
                  <a:effectLst/>
                </a:rPr>
                <a:t>including the loss of their habitat to crop plantations. They are important for removing sick or weak animals and for keeping a steady balance of certain species, like warthogs and antelopes.</a:t>
              </a:r>
              <a:endParaRPr lang="en-GB" sz="1200" dirty="0"/>
            </a:p>
          </p:txBody>
        </p:sp>
      </p:grpSp>
      <p:grpSp>
        <p:nvGrpSpPr>
          <p:cNvPr id="14" name="Group 13">
            <a:extLst>
              <a:ext uri="{FF2B5EF4-FFF2-40B4-BE49-F238E27FC236}">
                <a16:creationId xmlns:a16="http://schemas.microsoft.com/office/drawing/2014/main" id="{D0F84DF9-A9B5-40CC-9759-D6C7D3AAF43D}"/>
              </a:ext>
            </a:extLst>
          </p:cNvPr>
          <p:cNvGrpSpPr/>
          <p:nvPr/>
        </p:nvGrpSpPr>
        <p:grpSpPr>
          <a:xfrm>
            <a:off x="3367818" y="1629016"/>
            <a:ext cx="5241255" cy="2374393"/>
            <a:chOff x="3478146" y="1733963"/>
            <a:chExt cx="5126417" cy="2020266"/>
          </a:xfrm>
        </p:grpSpPr>
        <p:sp>
          <p:nvSpPr>
            <p:cNvPr id="15" name="Rectangle 14">
              <a:extLst>
                <a:ext uri="{FF2B5EF4-FFF2-40B4-BE49-F238E27FC236}">
                  <a16:creationId xmlns:a16="http://schemas.microsoft.com/office/drawing/2014/main" id="{E637B9CC-C6A2-413A-8349-3D5C6B616278}"/>
                </a:ext>
              </a:extLst>
            </p:cNvPr>
            <p:cNvSpPr/>
            <p:nvPr/>
          </p:nvSpPr>
          <p:spPr>
            <a:xfrm>
              <a:off x="3493389" y="1733963"/>
              <a:ext cx="5111174" cy="1973654"/>
            </a:xfrm>
            <a:prstGeom prst="rect">
              <a:avLst/>
            </a:prstGeom>
            <a:noFill/>
            <a:ln w="19050">
              <a:solidFill>
                <a:srgbClr val="003F1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dirty="0"/>
            </a:p>
          </p:txBody>
        </p:sp>
        <p:sp>
          <p:nvSpPr>
            <p:cNvPr id="16" name="Rectangle 15">
              <a:extLst>
                <a:ext uri="{FF2B5EF4-FFF2-40B4-BE49-F238E27FC236}">
                  <a16:creationId xmlns:a16="http://schemas.microsoft.com/office/drawing/2014/main" id="{D6C79250-6C9C-4431-803A-049F273F53D6}"/>
                </a:ext>
              </a:extLst>
            </p:cNvPr>
            <p:cNvSpPr/>
            <p:nvPr/>
          </p:nvSpPr>
          <p:spPr>
            <a:xfrm>
              <a:off x="3478146" y="1780575"/>
              <a:ext cx="5071121" cy="1973654"/>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The black rhinoceros is now critically endangered due to being hunted to the brink of extinction in the 20</a:t>
              </a:r>
              <a:r>
                <a:rPr lang="en-GB" sz="1600" b="0" i="0" u="none" strike="noStrike" baseline="30000" dirty="0">
                  <a:solidFill>
                    <a:srgbClr val="000000"/>
                  </a:solidFill>
                  <a:effectLst/>
                </a:rPr>
                <a:t>th</a:t>
              </a:r>
              <a:r>
                <a:rPr lang="en-GB" sz="1600" b="0" i="0" u="none" strike="noStrike" dirty="0">
                  <a:solidFill>
                    <a:srgbClr val="000000"/>
                  </a:solidFill>
                  <a:effectLst/>
                </a:rPr>
                <a:t> century. Between 1960 and 1995, numbers dropped by 98%, leaving fewer than 2500 globally. </a:t>
              </a:r>
              <a:endParaRPr lang="en-GB" sz="1600" b="0" dirty="0">
                <a:effectLst/>
              </a:endParaRPr>
            </a:p>
            <a:p>
              <a:pPr rtl="0">
                <a:spcBef>
                  <a:spcPts val="1200"/>
                </a:spcBef>
                <a:spcAft>
                  <a:spcPts val="0"/>
                </a:spcAft>
              </a:pPr>
              <a:r>
                <a:rPr lang="en-GB" sz="1600" b="0" i="0" u="none" strike="noStrike" dirty="0">
                  <a:solidFill>
                    <a:srgbClr val="000000"/>
                  </a:solidFill>
                  <a:effectLst/>
                </a:rPr>
                <a:t>There have been huge efforts made towards conserving these animals and their numbers are now believed to be around 5600. Although still critically endangered, the future looks better for the black rhino.</a:t>
              </a:r>
              <a:endParaRPr lang="en-GB" sz="1600" b="0" dirty="0">
                <a:effectLst/>
              </a:endParaRPr>
            </a:p>
          </p:txBody>
        </p:sp>
      </p:grpSp>
      <p:grpSp>
        <p:nvGrpSpPr>
          <p:cNvPr id="21" name="Group 20">
            <a:extLst>
              <a:ext uri="{FF2B5EF4-FFF2-40B4-BE49-F238E27FC236}">
                <a16:creationId xmlns:a16="http://schemas.microsoft.com/office/drawing/2014/main" id="{52F0C580-4F19-4F26-9899-E3C2962D81A3}"/>
              </a:ext>
            </a:extLst>
          </p:cNvPr>
          <p:cNvGrpSpPr/>
          <p:nvPr/>
        </p:nvGrpSpPr>
        <p:grpSpPr>
          <a:xfrm>
            <a:off x="525160" y="1823604"/>
            <a:ext cx="2743210" cy="1843965"/>
            <a:chOff x="525160" y="1823604"/>
            <a:chExt cx="2743210" cy="1843965"/>
          </a:xfrm>
        </p:grpSpPr>
        <p:sp>
          <p:nvSpPr>
            <p:cNvPr id="12" name="Rectangle 11">
              <a:extLst>
                <a:ext uri="{FF2B5EF4-FFF2-40B4-BE49-F238E27FC236}">
                  <a16:creationId xmlns:a16="http://schemas.microsoft.com/office/drawing/2014/main" id="{17016079-6E60-4AC5-8525-6998B71DBAF4}"/>
                </a:ext>
              </a:extLst>
            </p:cNvPr>
            <p:cNvSpPr/>
            <p:nvPr/>
          </p:nvSpPr>
          <p:spPr>
            <a:xfrm>
              <a:off x="525160" y="1823604"/>
              <a:ext cx="2743210" cy="1843965"/>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06307258-39F0-4A60-9EFC-1F94D82311A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5316" y="1912200"/>
              <a:ext cx="2633054" cy="1755369"/>
            </a:xfrm>
            <a:prstGeom prst="rect">
              <a:avLst/>
            </a:prstGeom>
            <a:ln w="28575">
              <a:solidFill>
                <a:srgbClr val="003F16"/>
              </a:solidFill>
            </a:ln>
          </p:spPr>
        </p:pic>
      </p:grpSp>
      <p:grpSp>
        <p:nvGrpSpPr>
          <p:cNvPr id="22" name="Group 21">
            <a:extLst>
              <a:ext uri="{FF2B5EF4-FFF2-40B4-BE49-F238E27FC236}">
                <a16:creationId xmlns:a16="http://schemas.microsoft.com/office/drawing/2014/main" id="{529867F4-078D-4DF5-A31E-4A15520FDDAC}"/>
              </a:ext>
            </a:extLst>
          </p:cNvPr>
          <p:cNvGrpSpPr/>
          <p:nvPr/>
        </p:nvGrpSpPr>
        <p:grpSpPr>
          <a:xfrm>
            <a:off x="5798270" y="4286339"/>
            <a:ext cx="2751660" cy="1870812"/>
            <a:chOff x="5798270" y="4332443"/>
            <a:chExt cx="2751660" cy="1870812"/>
          </a:xfrm>
        </p:grpSpPr>
        <p:sp>
          <p:nvSpPr>
            <p:cNvPr id="9" name="Rectangle 8">
              <a:extLst>
                <a:ext uri="{FF2B5EF4-FFF2-40B4-BE49-F238E27FC236}">
                  <a16:creationId xmlns:a16="http://schemas.microsoft.com/office/drawing/2014/main" id="{786CE840-38D8-4411-9C3D-764E20C506E3}"/>
                </a:ext>
              </a:extLst>
            </p:cNvPr>
            <p:cNvSpPr/>
            <p:nvPr/>
          </p:nvSpPr>
          <p:spPr>
            <a:xfrm>
              <a:off x="5798270" y="4332443"/>
              <a:ext cx="2743210" cy="1870812"/>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a:extLst>
                <a:ext uri="{FF2B5EF4-FFF2-40B4-BE49-F238E27FC236}">
                  <a16:creationId xmlns:a16="http://schemas.microsoft.com/office/drawing/2014/main" id="{F9733259-6755-45DA-8215-68AF08BDAB9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75240" y="4428194"/>
              <a:ext cx="2674690" cy="1770589"/>
            </a:xfrm>
            <a:prstGeom prst="rect">
              <a:avLst/>
            </a:prstGeom>
            <a:ln w="28575">
              <a:solidFill>
                <a:srgbClr val="003F16"/>
              </a:solidFill>
            </a:ln>
          </p:spPr>
        </p:pic>
      </p:grpSp>
    </p:spTree>
    <p:extLst>
      <p:ext uri="{BB962C8B-B14F-4D97-AF65-F5344CB8AC3E}">
        <p14:creationId xmlns:p14="http://schemas.microsoft.com/office/powerpoint/2010/main" val="1891450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C94741B-D74D-4643-9E07-E9F99DB7FD83}"/>
              </a:ext>
            </a:extLst>
          </p:cNvPr>
          <p:cNvSpPr/>
          <p:nvPr/>
        </p:nvSpPr>
        <p:spPr>
          <a:xfrm>
            <a:off x="0" y="763500"/>
            <a:ext cx="2512679" cy="755483"/>
          </a:xfrm>
          <a:prstGeom prst="rect">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spcBef>
                <a:spcPts val="0"/>
              </a:spcBef>
              <a:spcAft>
                <a:spcPts val="0"/>
              </a:spcAft>
            </a:pPr>
            <a:r>
              <a:rPr lang="en-GB" sz="3200" b="1" i="0" u="none" strike="noStrike" dirty="0">
                <a:solidFill>
                  <a:schemeClr val="bg1"/>
                </a:solidFill>
                <a:effectLst/>
              </a:rPr>
              <a:t> Deserts</a:t>
            </a:r>
            <a:endParaRPr lang="en-GB" sz="3200" b="0" dirty="0">
              <a:solidFill>
                <a:schemeClr val="bg1"/>
              </a:solidFill>
              <a:effectLst/>
            </a:endParaRPr>
          </a:p>
        </p:txBody>
      </p:sp>
      <p:sp>
        <p:nvSpPr>
          <p:cNvPr id="8" name="Rectangle 7">
            <a:extLst>
              <a:ext uri="{FF2B5EF4-FFF2-40B4-BE49-F238E27FC236}">
                <a16:creationId xmlns:a16="http://schemas.microsoft.com/office/drawing/2014/main" id="{89517AF9-9687-4DE5-A315-1973B6123895}"/>
              </a:ext>
            </a:extLst>
          </p:cNvPr>
          <p:cNvSpPr/>
          <p:nvPr/>
        </p:nvSpPr>
        <p:spPr>
          <a:xfrm>
            <a:off x="606286" y="1599281"/>
            <a:ext cx="7931427" cy="2187679"/>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Deserts are defined by how much (or how little) rainfall they have, with most having less than 25cm of rain in a year. Although very hot during the day, they can be very cold at night, </a:t>
            </a:r>
            <a:r>
              <a:rPr lang="en-GB" sz="1600" b="0" i="0" dirty="0">
                <a:solidFill>
                  <a:schemeClr val="tx1"/>
                </a:solidFill>
                <a:effectLst/>
              </a:rPr>
              <a:t>meaning that plants and animals that live there have had to adapt to such a harsh habitat.</a:t>
            </a:r>
            <a:r>
              <a:rPr lang="en-GB" sz="1600" dirty="0">
                <a:solidFill>
                  <a:schemeClr val="tx1"/>
                </a:solidFill>
              </a:rPr>
              <a:t> The driest desert in the world is the Atacama Desert in Chile which, in some areas, only gets an average of 1mm of rain a year!</a:t>
            </a:r>
          </a:p>
          <a:p>
            <a:pPr>
              <a:spcBef>
                <a:spcPts val="600"/>
              </a:spcBef>
            </a:pPr>
            <a:r>
              <a:rPr lang="en-GB" sz="1600" dirty="0">
                <a:solidFill>
                  <a:schemeClr val="tx1"/>
                </a:solidFill>
              </a:rPr>
              <a:t>Plants, like cacti, are able to store water in their stems and survive for a long time without rain. Animals, many of which only come out during the cooler nights, find water in the food they eat.</a:t>
            </a:r>
            <a:endParaRPr lang="en-GB" sz="1600" dirty="0"/>
          </a:p>
        </p:txBody>
      </p:sp>
      <p:sp>
        <p:nvSpPr>
          <p:cNvPr id="10" name="TextBox 9">
            <a:extLst>
              <a:ext uri="{FF2B5EF4-FFF2-40B4-BE49-F238E27FC236}">
                <a16:creationId xmlns:a16="http://schemas.microsoft.com/office/drawing/2014/main" id="{56BD2681-F83D-4429-B7EB-012E4A8F582E}"/>
              </a:ext>
            </a:extLst>
          </p:cNvPr>
          <p:cNvSpPr txBox="1"/>
          <p:nvPr/>
        </p:nvSpPr>
        <p:spPr>
          <a:xfrm>
            <a:off x="606286" y="3817273"/>
            <a:ext cx="5131700" cy="1323439"/>
          </a:xfrm>
          <a:prstGeom prst="rect">
            <a:avLst/>
          </a:prstGeom>
          <a:noFill/>
        </p:spPr>
        <p:txBody>
          <a:bodyPr wrap="square">
            <a:spAutoFit/>
          </a:bodyPr>
          <a:lstStyle/>
          <a:p>
            <a:r>
              <a:rPr lang="en-GB" sz="1600" dirty="0"/>
              <a:t>The animals that live in deserts have evolved to suit the harsh environment. However, as the climate changes as a result of human activity, the temperatures of deserts are rising faster than these animals can evolve. </a:t>
            </a:r>
            <a:endParaRPr lang="en-GB" sz="1400" dirty="0"/>
          </a:p>
        </p:txBody>
      </p:sp>
      <p:sp>
        <p:nvSpPr>
          <p:cNvPr id="11" name="Rectangle: Rounded Corners 10">
            <a:extLst>
              <a:ext uri="{FF2B5EF4-FFF2-40B4-BE49-F238E27FC236}">
                <a16:creationId xmlns:a16="http://schemas.microsoft.com/office/drawing/2014/main" id="{8E6987DE-09E2-4932-AE08-FDE57C742F79}"/>
              </a:ext>
            </a:extLst>
          </p:cNvPr>
          <p:cNvSpPr/>
          <p:nvPr/>
        </p:nvSpPr>
        <p:spPr>
          <a:xfrm>
            <a:off x="989152" y="5397657"/>
            <a:ext cx="4335884" cy="704527"/>
          </a:xfrm>
          <a:prstGeom prst="roundRect">
            <a:avLst>
              <a:gd name="adj" fmla="val 9511"/>
            </a:avLst>
          </a:prstGeom>
          <a:solidFill>
            <a:srgbClr val="C0DFC3"/>
          </a:solidFill>
          <a:ln>
            <a:solidFill>
              <a:srgbClr val="003F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r>
              <a:rPr lang="en-GB" sz="1600" dirty="0">
                <a:solidFill>
                  <a:schemeClr val="tx1"/>
                </a:solidFill>
              </a:rPr>
              <a:t>Can you identify a food chain in a desert habitat?</a:t>
            </a:r>
            <a:endParaRPr lang="en-GB" sz="1400" b="0" dirty="0">
              <a:solidFill>
                <a:schemeClr val="tx1"/>
              </a:solidFill>
              <a:effectLst/>
            </a:endParaRPr>
          </a:p>
        </p:txBody>
      </p:sp>
      <p:sp>
        <p:nvSpPr>
          <p:cNvPr id="12" name="Oval 11">
            <a:extLst>
              <a:ext uri="{FF2B5EF4-FFF2-40B4-BE49-F238E27FC236}">
                <a16:creationId xmlns:a16="http://schemas.microsoft.com/office/drawing/2014/main" id="{7CC92603-0768-4819-A360-964928247839}"/>
              </a:ext>
            </a:extLst>
          </p:cNvPr>
          <p:cNvSpPr/>
          <p:nvPr/>
        </p:nvSpPr>
        <p:spPr>
          <a:xfrm>
            <a:off x="790703" y="5239315"/>
            <a:ext cx="1023456" cy="1023456"/>
          </a:xfrm>
          <a:prstGeom prst="ellipse">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Find Out</a:t>
            </a:r>
          </a:p>
        </p:txBody>
      </p:sp>
      <p:sp>
        <p:nvSpPr>
          <p:cNvPr id="13" name="Rectangle 12">
            <a:hlinkClick r:id="rId2"/>
            <a:extLst>
              <a:ext uri="{FF2B5EF4-FFF2-40B4-BE49-F238E27FC236}">
                <a16:creationId xmlns:a16="http://schemas.microsoft.com/office/drawing/2014/main" id="{F705659D-EBAB-4133-B480-DFEAB5283ABB}"/>
              </a:ext>
            </a:extLst>
          </p:cNvPr>
          <p:cNvSpPr/>
          <p:nvPr/>
        </p:nvSpPr>
        <p:spPr>
          <a:xfrm>
            <a:off x="8430401" y="6479097"/>
            <a:ext cx="671119" cy="378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9591026B-6BE6-45D2-AA09-D3DE7FAE368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99513" y="3933550"/>
            <a:ext cx="2830516" cy="1894382"/>
          </a:xfrm>
          <a:prstGeom prst="rect">
            <a:avLst/>
          </a:prstGeom>
          <a:ln w="28575">
            <a:solidFill>
              <a:srgbClr val="003F16"/>
            </a:solidFill>
          </a:ln>
        </p:spPr>
      </p:pic>
    </p:spTree>
    <p:extLst>
      <p:ext uri="{BB962C8B-B14F-4D97-AF65-F5344CB8AC3E}">
        <p14:creationId xmlns:p14="http://schemas.microsoft.com/office/powerpoint/2010/main" val="74314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childTnLst>
                    </p:cTn>
                  </p:par>
                </p:childTnLst>
              </p:cTn>
              <p:nextCondLst>
                <p:cond evt="onClick" delay="0">
                  <p:tgtEl>
                    <p:spTgt spid="12"/>
                  </p:tgtEl>
                </p:cond>
              </p:nextCondLst>
            </p:seq>
          </p:childTnLst>
        </p:cTn>
      </p:par>
    </p:tnLst>
    <p:bldLst>
      <p:bldP spid="10" grpId="0"/>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13E48C9-395D-4F1A-A4F3-56490C30C04B}"/>
              </a:ext>
            </a:extLst>
          </p:cNvPr>
          <p:cNvSpPr/>
          <p:nvPr/>
        </p:nvSpPr>
        <p:spPr>
          <a:xfrm>
            <a:off x="0" y="763500"/>
            <a:ext cx="3980329" cy="755483"/>
          </a:xfrm>
          <a:prstGeom prst="rect">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spcBef>
                <a:spcPts val="0"/>
              </a:spcBef>
              <a:spcAft>
                <a:spcPts val="0"/>
              </a:spcAft>
            </a:pPr>
            <a:r>
              <a:rPr lang="en-GB" sz="3200" b="1" i="0" u="none" strike="noStrike" dirty="0">
                <a:solidFill>
                  <a:schemeClr val="bg1"/>
                </a:solidFill>
                <a:effectLst/>
              </a:rPr>
              <a:t>    Desert Animals</a:t>
            </a:r>
            <a:endParaRPr lang="en-GB" sz="3200" b="0" dirty="0">
              <a:solidFill>
                <a:schemeClr val="bg1"/>
              </a:solidFill>
              <a:effectLst/>
            </a:endParaRPr>
          </a:p>
        </p:txBody>
      </p:sp>
      <p:sp>
        <p:nvSpPr>
          <p:cNvPr id="4" name="Rectangle 3">
            <a:hlinkClick r:id="rId2"/>
            <a:extLst>
              <a:ext uri="{FF2B5EF4-FFF2-40B4-BE49-F238E27FC236}">
                <a16:creationId xmlns:a16="http://schemas.microsoft.com/office/drawing/2014/main" id="{A407C7E9-7CF6-43E4-A999-52E4CF8F5ECF}"/>
              </a:ext>
            </a:extLst>
          </p:cNvPr>
          <p:cNvSpPr/>
          <p:nvPr/>
        </p:nvSpPr>
        <p:spPr>
          <a:xfrm>
            <a:off x="8430401" y="6479097"/>
            <a:ext cx="671119" cy="378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roup 4">
            <a:extLst>
              <a:ext uri="{FF2B5EF4-FFF2-40B4-BE49-F238E27FC236}">
                <a16:creationId xmlns:a16="http://schemas.microsoft.com/office/drawing/2014/main" id="{563FAC52-FF88-4E1E-B426-568CDEDF4434}"/>
              </a:ext>
            </a:extLst>
          </p:cNvPr>
          <p:cNvGrpSpPr/>
          <p:nvPr/>
        </p:nvGrpSpPr>
        <p:grpSpPr>
          <a:xfrm>
            <a:off x="546676" y="4442285"/>
            <a:ext cx="5203536" cy="1615975"/>
            <a:chOff x="594733" y="4184751"/>
            <a:chExt cx="5203536" cy="2018678"/>
          </a:xfrm>
        </p:grpSpPr>
        <p:sp>
          <p:nvSpPr>
            <p:cNvPr id="6" name="Rectangle 5">
              <a:extLst>
                <a:ext uri="{FF2B5EF4-FFF2-40B4-BE49-F238E27FC236}">
                  <a16:creationId xmlns:a16="http://schemas.microsoft.com/office/drawing/2014/main" id="{E9E93349-DBFC-4747-9177-92445E5A7E62}"/>
                </a:ext>
              </a:extLst>
            </p:cNvPr>
            <p:cNvSpPr/>
            <p:nvPr/>
          </p:nvSpPr>
          <p:spPr>
            <a:xfrm>
              <a:off x="594733" y="4184751"/>
              <a:ext cx="5111174" cy="1973654"/>
            </a:xfrm>
            <a:prstGeom prst="rect">
              <a:avLst/>
            </a:prstGeom>
            <a:noFill/>
            <a:ln w="19050">
              <a:solidFill>
                <a:srgbClr val="003F1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dirty="0"/>
            </a:p>
          </p:txBody>
        </p:sp>
        <p:sp>
          <p:nvSpPr>
            <p:cNvPr id="7" name="Rectangle 6">
              <a:extLst>
                <a:ext uri="{FF2B5EF4-FFF2-40B4-BE49-F238E27FC236}">
                  <a16:creationId xmlns:a16="http://schemas.microsoft.com/office/drawing/2014/main" id="{6660FD4E-E991-4FDA-A559-CFE0AAFBAD04}"/>
                </a:ext>
              </a:extLst>
            </p:cNvPr>
            <p:cNvSpPr/>
            <p:nvPr/>
          </p:nvSpPr>
          <p:spPr>
            <a:xfrm>
              <a:off x="642484" y="4242992"/>
              <a:ext cx="5155785" cy="1960437"/>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dirty="0">
                  <a:solidFill>
                    <a:schemeClr val="tx1"/>
                  </a:solidFill>
                  <a:effectLst/>
                </a:rPr>
                <a:t>Horned lizards are reptiles with bodies that are similar to that of a toad. </a:t>
              </a:r>
              <a:r>
                <a:rPr lang="en-GB" sz="1600" b="0" i="0" u="none" strike="noStrike" dirty="0">
                  <a:solidFill>
                    <a:srgbClr val="000000"/>
                  </a:solidFill>
                  <a:effectLst/>
                </a:rPr>
                <a:t>They have small spines on their backs and heads, which they can use to scare away predators. As they feed on a diet of insects, they are also important for controlling insect numbers.</a:t>
              </a:r>
              <a:endParaRPr lang="en-GB" sz="1100" dirty="0"/>
            </a:p>
          </p:txBody>
        </p:sp>
      </p:grpSp>
      <p:grpSp>
        <p:nvGrpSpPr>
          <p:cNvPr id="14" name="Group 13">
            <a:extLst>
              <a:ext uri="{FF2B5EF4-FFF2-40B4-BE49-F238E27FC236}">
                <a16:creationId xmlns:a16="http://schemas.microsoft.com/office/drawing/2014/main" id="{D0F84DF9-A9B5-40CC-9759-D6C7D3AAF43D}"/>
              </a:ext>
            </a:extLst>
          </p:cNvPr>
          <p:cNvGrpSpPr/>
          <p:nvPr/>
        </p:nvGrpSpPr>
        <p:grpSpPr>
          <a:xfrm>
            <a:off x="3367818" y="1629016"/>
            <a:ext cx="5241255" cy="2374393"/>
            <a:chOff x="3478146" y="1733963"/>
            <a:chExt cx="5126417" cy="2020266"/>
          </a:xfrm>
        </p:grpSpPr>
        <p:sp>
          <p:nvSpPr>
            <p:cNvPr id="15" name="Rectangle 14">
              <a:extLst>
                <a:ext uri="{FF2B5EF4-FFF2-40B4-BE49-F238E27FC236}">
                  <a16:creationId xmlns:a16="http://schemas.microsoft.com/office/drawing/2014/main" id="{E637B9CC-C6A2-413A-8349-3D5C6B616278}"/>
                </a:ext>
              </a:extLst>
            </p:cNvPr>
            <p:cNvSpPr/>
            <p:nvPr/>
          </p:nvSpPr>
          <p:spPr>
            <a:xfrm>
              <a:off x="3493389" y="1733963"/>
              <a:ext cx="5111174" cy="1973654"/>
            </a:xfrm>
            <a:prstGeom prst="rect">
              <a:avLst/>
            </a:prstGeom>
            <a:noFill/>
            <a:ln w="19050">
              <a:solidFill>
                <a:srgbClr val="003F1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dirty="0"/>
            </a:p>
          </p:txBody>
        </p:sp>
        <p:sp>
          <p:nvSpPr>
            <p:cNvPr id="16" name="Rectangle 15">
              <a:extLst>
                <a:ext uri="{FF2B5EF4-FFF2-40B4-BE49-F238E27FC236}">
                  <a16:creationId xmlns:a16="http://schemas.microsoft.com/office/drawing/2014/main" id="{D6C79250-6C9C-4431-803A-049F273F53D6}"/>
                </a:ext>
              </a:extLst>
            </p:cNvPr>
            <p:cNvSpPr/>
            <p:nvPr/>
          </p:nvSpPr>
          <p:spPr>
            <a:xfrm>
              <a:off x="3478146" y="1780575"/>
              <a:ext cx="5071121" cy="1973654"/>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There are around 2000 species of scorpion in the world. They mainly eat insects, making them important for maintaining balance in ecosystems. These invertebrates can survive in extreme environments, having been around for millions of years. They can slow down all their bodily functions to save energy but can quickly spring to life when they need to hunt again.</a:t>
              </a:r>
              <a:endParaRPr lang="en-GB" sz="1400" b="0" dirty="0">
                <a:effectLst/>
              </a:endParaRPr>
            </a:p>
          </p:txBody>
        </p:sp>
      </p:grpSp>
      <p:grpSp>
        <p:nvGrpSpPr>
          <p:cNvPr id="13" name="Group 12">
            <a:extLst>
              <a:ext uri="{FF2B5EF4-FFF2-40B4-BE49-F238E27FC236}">
                <a16:creationId xmlns:a16="http://schemas.microsoft.com/office/drawing/2014/main" id="{29F1FF61-4B36-4AA0-8271-11AAFE1C9AA8}"/>
              </a:ext>
            </a:extLst>
          </p:cNvPr>
          <p:cNvGrpSpPr/>
          <p:nvPr/>
        </p:nvGrpSpPr>
        <p:grpSpPr>
          <a:xfrm>
            <a:off x="5820540" y="4325591"/>
            <a:ext cx="2750549" cy="1831323"/>
            <a:chOff x="5806409" y="4338650"/>
            <a:chExt cx="2750549" cy="1831323"/>
          </a:xfrm>
        </p:grpSpPr>
        <p:sp>
          <p:nvSpPr>
            <p:cNvPr id="9" name="Rectangle 8">
              <a:extLst>
                <a:ext uri="{FF2B5EF4-FFF2-40B4-BE49-F238E27FC236}">
                  <a16:creationId xmlns:a16="http://schemas.microsoft.com/office/drawing/2014/main" id="{786CE840-38D8-4411-9C3D-764E20C506E3}"/>
                </a:ext>
              </a:extLst>
            </p:cNvPr>
            <p:cNvSpPr/>
            <p:nvPr/>
          </p:nvSpPr>
          <p:spPr>
            <a:xfrm>
              <a:off x="5806409" y="4338650"/>
              <a:ext cx="2743210" cy="1821213"/>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C7A244AC-1524-4F52-A87E-F1D0431CECD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6172"/>
            <a:stretch/>
          </p:blipFill>
          <p:spPr>
            <a:xfrm>
              <a:off x="5885205" y="4414624"/>
              <a:ext cx="2671753" cy="1755349"/>
            </a:xfrm>
            <a:prstGeom prst="rect">
              <a:avLst/>
            </a:prstGeom>
            <a:ln w="28575">
              <a:solidFill>
                <a:srgbClr val="003F16"/>
              </a:solidFill>
            </a:ln>
          </p:spPr>
        </p:pic>
      </p:grpSp>
      <p:grpSp>
        <p:nvGrpSpPr>
          <p:cNvPr id="17" name="Group 16">
            <a:extLst>
              <a:ext uri="{FF2B5EF4-FFF2-40B4-BE49-F238E27FC236}">
                <a16:creationId xmlns:a16="http://schemas.microsoft.com/office/drawing/2014/main" id="{10EC230E-A4D0-4690-A518-9877418795C7}"/>
              </a:ext>
            </a:extLst>
          </p:cNvPr>
          <p:cNvGrpSpPr/>
          <p:nvPr/>
        </p:nvGrpSpPr>
        <p:grpSpPr>
          <a:xfrm>
            <a:off x="525160" y="1823604"/>
            <a:ext cx="2743210" cy="1898954"/>
            <a:chOff x="525160" y="1823604"/>
            <a:chExt cx="2743210" cy="1898954"/>
          </a:xfrm>
        </p:grpSpPr>
        <p:sp>
          <p:nvSpPr>
            <p:cNvPr id="12" name="Rectangle 11">
              <a:extLst>
                <a:ext uri="{FF2B5EF4-FFF2-40B4-BE49-F238E27FC236}">
                  <a16:creationId xmlns:a16="http://schemas.microsoft.com/office/drawing/2014/main" id="{17016079-6E60-4AC5-8525-6998B71DBAF4}"/>
                </a:ext>
              </a:extLst>
            </p:cNvPr>
            <p:cNvSpPr/>
            <p:nvPr/>
          </p:nvSpPr>
          <p:spPr>
            <a:xfrm>
              <a:off x="525160" y="1823604"/>
              <a:ext cx="2743210" cy="1843965"/>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extLst>
                <a:ext uri="{FF2B5EF4-FFF2-40B4-BE49-F238E27FC236}">
                  <a16:creationId xmlns:a16="http://schemas.microsoft.com/office/drawing/2014/main" id="{C121BB98-EEFF-4430-B13C-8A1DF427D14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2081" r="-83"/>
            <a:stretch/>
          </p:blipFill>
          <p:spPr>
            <a:xfrm>
              <a:off x="607387" y="1924684"/>
              <a:ext cx="2653299" cy="1797874"/>
            </a:xfrm>
            <a:prstGeom prst="rect">
              <a:avLst/>
            </a:prstGeom>
            <a:ln w="28575">
              <a:solidFill>
                <a:srgbClr val="003F16"/>
              </a:solidFill>
            </a:ln>
          </p:spPr>
        </p:pic>
      </p:grpSp>
    </p:spTree>
    <p:extLst>
      <p:ext uri="{BB962C8B-B14F-4D97-AF65-F5344CB8AC3E}">
        <p14:creationId xmlns:p14="http://schemas.microsoft.com/office/powerpoint/2010/main" val="2261119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601C9D5-D84A-45B2-8EB5-073F918238A9}"/>
              </a:ext>
            </a:extLst>
          </p:cNvPr>
          <p:cNvSpPr/>
          <p:nvPr/>
        </p:nvSpPr>
        <p:spPr>
          <a:xfrm>
            <a:off x="0" y="763500"/>
            <a:ext cx="4679576" cy="755483"/>
          </a:xfrm>
          <a:prstGeom prst="rect">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spcBef>
                <a:spcPts val="0"/>
              </a:spcBef>
              <a:spcAft>
                <a:spcPts val="0"/>
              </a:spcAft>
            </a:pPr>
            <a:r>
              <a:rPr lang="en-GB" sz="3200" b="1" i="0" u="none" strike="noStrike" dirty="0">
                <a:solidFill>
                  <a:schemeClr val="bg1"/>
                </a:solidFill>
                <a:effectLst/>
              </a:rPr>
              <a:t>   The Polar Regions</a:t>
            </a:r>
            <a:endParaRPr lang="en-GB" sz="3200" b="0" dirty="0">
              <a:solidFill>
                <a:schemeClr val="bg1"/>
              </a:solidFill>
              <a:effectLst/>
            </a:endParaRPr>
          </a:p>
        </p:txBody>
      </p:sp>
      <p:sp>
        <p:nvSpPr>
          <p:cNvPr id="4" name="Rectangle 3">
            <a:hlinkClick r:id="rId2"/>
            <a:extLst>
              <a:ext uri="{FF2B5EF4-FFF2-40B4-BE49-F238E27FC236}">
                <a16:creationId xmlns:a16="http://schemas.microsoft.com/office/drawing/2014/main" id="{129CFB52-6E01-4673-AF3B-7F3753B9814A}"/>
              </a:ext>
            </a:extLst>
          </p:cNvPr>
          <p:cNvSpPr/>
          <p:nvPr/>
        </p:nvSpPr>
        <p:spPr>
          <a:xfrm>
            <a:off x="8430401" y="6479097"/>
            <a:ext cx="671119" cy="378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107D846B-E5BC-4A4D-9130-0CAE65EE303A}"/>
              </a:ext>
            </a:extLst>
          </p:cNvPr>
          <p:cNvSpPr/>
          <p:nvPr/>
        </p:nvSpPr>
        <p:spPr>
          <a:xfrm>
            <a:off x="606286" y="1630018"/>
            <a:ext cx="7931427" cy="1188486"/>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The polar regions include the Arctic, which is at the north of earth, and the Antarctic, which is at the south. Millions of people inhabit the Arctic but no one lives permanently in the Antarctic. In both regions, the environment is very harsh so animals and plants have evolved to cope with such extreme cold. </a:t>
            </a:r>
            <a:endParaRPr lang="en-GB" sz="1400" dirty="0"/>
          </a:p>
        </p:txBody>
      </p:sp>
      <p:sp>
        <p:nvSpPr>
          <p:cNvPr id="6" name="Rectangle 5">
            <a:extLst>
              <a:ext uri="{FF2B5EF4-FFF2-40B4-BE49-F238E27FC236}">
                <a16:creationId xmlns:a16="http://schemas.microsoft.com/office/drawing/2014/main" id="{3FDA8477-9FFF-4D38-A2CC-DBF419467353}"/>
              </a:ext>
            </a:extLst>
          </p:cNvPr>
          <p:cNvSpPr/>
          <p:nvPr/>
        </p:nvSpPr>
        <p:spPr>
          <a:xfrm>
            <a:off x="606286" y="2875749"/>
            <a:ext cx="7943286" cy="1077795"/>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The Arctic region is home to much biodiversity but the area is suffering due to climate change. Things that happen hundreds of miles away are affecting the freezing of the ice caps and they are melting more and more each year. This is resulting in more extreme weather and flooding.</a:t>
            </a:r>
            <a:endParaRPr lang="en-GB" sz="1050" dirty="0"/>
          </a:p>
        </p:txBody>
      </p:sp>
      <p:sp>
        <p:nvSpPr>
          <p:cNvPr id="7" name="Rectangle 6">
            <a:extLst>
              <a:ext uri="{FF2B5EF4-FFF2-40B4-BE49-F238E27FC236}">
                <a16:creationId xmlns:a16="http://schemas.microsoft.com/office/drawing/2014/main" id="{4690990A-71C9-4705-B543-AE835C962729}"/>
              </a:ext>
            </a:extLst>
          </p:cNvPr>
          <p:cNvSpPr/>
          <p:nvPr/>
        </p:nvSpPr>
        <p:spPr>
          <a:xfrm>
            <a:off x="594428" y="3903178"/>
            <a:ext cx="5115681" cy="17057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Pollution is also causing major problems. Debris is finding its way to the Arctic which animals either get tangled in or swallow, causing deaths in huge numbers. Toxins from ships, cruise liners and fishing boats are polluting the water which in turn, affects food chains, ultimately killing polar bears.</a:t>
            </a:r>
            <a:endParaRPr lang="en-GB" sz="1200" dirty="0"/>
          </a:p>
        </p:txBody>
      </p:sp>
      <p:pic>
        <p:nvPicPr>
          <p:cNvPr id="9" name="Picture 8">
            <a:extLst>
              <a:ext uri="{FF2B5EF4-FFF2-40B4-BE49-F238E27FC236}">
                <a16:creationId xmlns:a16="http://schemas.microsoft.com/office/drawing/2014/main" id="{72F003A0-0CA8-4317-95CA-D46DB64284A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4871"/>
          <a:stretch/>
        </p:blipFill>
        <p:spPr>
          <a:xfrm>
            <a:off x="5803272" y="3826403"/>
            <a:ext cx="2717402" cy="1711250"/>
          </a:xfrm>
          <a:prstGeom prst="rect">
            <a:avLst/>
          </a:prstGeom>
          <a:ln w="28575">
            <a:solidFill>
              <a:srgbClr val="003F16"/>
            </a:solidFill>
          </a:ln>
        </p:spPr>
      </p:pic>
      <p:sp>
        <p:nvSpPr>
          <p:cNvPr id="10" name="Rectangle: Rounded Corners 9">
            <a:extLst>
              <a:ext uri="{FF2B5EF4-FFF2-40B4-BE49-F238E27FC236}">
                <a16:creationId xmlns:a16="http://schemas.microsoft.com/office/drawing/2014/main" id="{E8185B26-3F1E-4F80-A877-D2D017902399}"/>
              </a:ext>
            </a:extLst>
          </p:cNvPr>
          <p:cNvSpPr/>
          <p:nvPr/>
        </p:nvSpPr>
        <p:spPr>
          <a:xfrm>
            <a:off x="668333" y="5636169"/>
            <a:ext cx="7408425" cy="520189"/>
          </a:xfrm>
          <a:prstGeom prst="roundRect">
            <a:avLst>
              <a:gd name="adj" fmla="val 0"/>
            </a:avLst>
          </a:prstGeom>
          <a:solidFill>
            <a:srgbClr val="C0DFC3"/>
          </a:solidFill>
          <a:ln>
            <a:solidFill>
              <a:srgbClr val="003F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Find out how climate change is affecting people who live in the Arctic.</a:t>
            </a:r>
            <a:endParaRPr lang="en-GB" sz="1200" b="0" dirty="0">
              <a:solidFill>
                <a:schemeClr val="tx1"/>
              </a:solidFill>
              <a:effectLst/>
            </a:endParaRPr>
          </a:p>
        </p:txBody>
      </p:sp>
      <p:sp>
        <p:nvSpPr>
          <p:cNvPr id="11" name="Oval 10">
            <a:extLst>
              <a:ext uri="{FF2B5EF4-FFF2-40B4-BE49-F238E27FC236}">
                <a16:creationId xmlns:a16="http://schemas.microsoft.com/office/drawing/2014/main" id="{2F7CCB7B-D53C-4B2D-A3F2-2C16BE160586}"/>
              </a:ext>
            </a:extLst>
          </p:cNvPr>
          <p:cNvSpPr/>
          <p:nvPr/>
        </p:nvSpPr>
        <p:spPr>
          <a:xfrm>
            <a:off x="7479330" y="5423951"/>
            <a:ext cx="951071" cy="947968"/>
          </a:xfrm>
          <a:prstGeom prst="ellipse">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Find Out</a:t>
            </a:r>
          </a:p>
        </p:txBody>
      </p:sp>
    </p:spTree>
    <p:extLst>
      <p:ext uri="{BB962C8B-B14F-4D97-AF65-F5344CB8AC3E}">
        <p14:creationId xmlns:p14="http://schemas.microsoft.com/office/powerpoint/2010/main" val="660327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11"/>
                    </p:tgtEl>
                  </p:cond>
                </p:stCondLst>
                <p:endSync evt="end" delay="0">
                  <p:rtn val="all"/>
                </p:endSync>
                <p:childTnLst>
                  <p:par>
                    <p:cTn id="17" fill="hold">
                      <p:stCondLst>
                        <p:cond delay="0"/>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childTnLst>
              </p:cTn>
              <p:nextCondLst>
                <p:cond evt="onClick" delay="0">
                  <p:tgtEl>
                    <p:spTgt spid="11"/>
                  </p:tgtEl>
                </p:cond>
              </p:nextCondLst>
            </p:seq>
          </p:childTnLst>
        </p:cTn>
      </p:par>
    </p:tnLst>
    <p:bldLst>
      <p:bldP spid="6" grpId="0" animBg="1"/>
      <p:bldP spid="7" grpId="0"/>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13E48C9-395D-4F1A-A4F3-56490C30C04B}"/>
              </a:ext>
            </a:extLst>
          </p:cNvPr>
          <p:cNvSpPr/>
          <p:nvPr/>
        </p:nvSpPr>
        <p:spPr>
          <a:xfrm>
            <a:off x="0" y="763500"/>
            <a:ext cx="3980329" cy="755483"/>
          </a:xfrm>
          <a:prstGeom prst="rect">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spcBef>
                <a:spcPts val="0"/>
              </a:spcBef>
              <a:spcAft>
                <a:spcPts val="0"/>
              </a:spcAft>
            </a:pPr>
            <a:r>
              <a:rPr lang="en-GB" sz="3200" b="1" i="0" u="none" strike="noStrike" dirty="0">
                <a:solidFill>
                  <a:schemeClr val="bg1"/>
                </a:solidFill>
                <a:effectLst/>
              </a:rPr>
              <a:t>    Arctic Animals</a:t>
            </a:r>
            <a:endParaRPr lang="en-GB" sz="3200" b="0" dirty="0">
              <a:solidFill>
                <a:schemeClr val="bg1"/>
              </a:solidFill>
              <a:effectLst/>
            </a:endParaRPr>
          </a:p>
        </p:txBody>
      </p:sp>
      <p:sp>
        <p:nvSpPr>
          <p:cNvPr id="4" name="Rectangle 3">
            <a:hlinkClick r:id="rId2"/>
            <a:extLst>
              <a:ext uri="{FF2B5EF4-FFF2-40B4-BE49-F238E27FC236}">
                <a16:creationId xmlns:a16="http://schemas.microsoft.com/office/drawing/2014/main" id="{A407C7E9-7CF6-43E4-A999-52E4CF8F5ECF}"/>
              </a:ext>
            </a:extLst>
          </p:cNvPr>
          <p:cNvSpPr/>
          <p:nvPr/>
        </p:nvSpPr>
        <p:spPr>
          <a:xfrm>
            <a:off x="8430401" y="6479097"/>
            <a:ext cx="671119" cy="378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roup 4">
            <a:extLst>
              <a:ext uri="{FF2B5EF4-FFF2-40B4-BE49-F238E27FC236}">
                <a16:creationId xmlns:a16="http://schemas.microsoft.com/office/drawing/2014/main" id="{563FAC52-FF88-4E1E-B426-568CDEDF4434}"/>
              </a:ext>
            </a:extLst>
          </p:cNvPr>
          <p:cNvGrpSpPr/>
          <p:nvPr/>
        </p:nvGrpSpPr>
        <p:grpSpPr>
          <a:xfrm>
            <a:off x="546676" y="4262509"/>
            <a:ext cx="5203536" cy="1723327"/>
            <a:chOff x="594733" y="4184751"/>
            <a:chExt cx="5203536" cy="2018678"/>
          </a:xfrm>
        </p:grpSpPr>
        <p:sp>
          <p:nvSpPr>
            <p:cNvPr id="6" name="Rectangle 5">
              <a:extLst>
                <a:ext uri="{FF2B5EF4-FFF2-40B4-BE49-F238E27FC236}">
                  <a16:creationId xmlns:a16="http://schemas.microsoft.com/office/drawing/2014/main" id="{E9E93349-DBFC-4747-9177-92445E5A7E62}"/>
                </a:ext>
              </a:extLst>
            </p:cNvPr>
            <p:cNvSpPr/>
            <p:nvPr/>
          </p:nvSpPr>
          <p:spPr>
            <a:xfrm>
              <a:off x="594733" y="4184751"/>
              <a:ext cx="5111174" cy="1973654"/>
            </a:xfrm>
            <a:prstGeom prst="rect">
              <a:avLst/>
            </a:prstGeom>
            <a:noFill/>
            <a:ln w="19050">
              <a:solidFill>
                <a:srgbClr val="003F1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dirty="0"/>
            </a:p>
          </p:txBody>
        </p:sp>
        <p:sp>
          <p:nvSpPr>
            <p:cNvPr id="7" name="Rectangle 6">
              <a:extLst>
                <a:ext uri="{FF2B5EF4-FFF2-40B4-BE49-F238E27FC236}">
                  <a16:creationId xmlns:a16="http://schemas.microsoft.com/office/drawing/2014/main" id="{6660FD4E-E991-4FDA-A559-CFE0AAFBAD04}"/>
                </a:ext>
              </a:extLst>
            </p:cNvPr>
            <p:cNvSpPr/>
            <p:nvPr/>
          </p:nvSpPr>
          <p:spPr>
            <a:xfrm>
              <a:off x="642484" y="4242992"/>
              <a:ext cx="5155785" cy="1960437"/>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The Arctic fox feeds on lemmings, small birds and fish. In the past, these mammals have gone through difficult times as they have been hunted for their fur. Although they are no longer threatened, climate change is impacting their habitat and they often struggle to find their prey.</a:t>
              </a:r>
              <a:endParaRPr lang="en-GB" sz="1050" dirty="0"/>
            </a:p>
          </p:txBody>
        </p:sp>
      </p:grpSp>
      <p:grpSp>
        <p:nvGrpSpPr>
          <p:cNvPr id="14" name="Group 13">
            <a:extLst>
              <a:ext uri="{FF2B5EF4-FFF2-40B4-BE49-F238E27FC236}">
                <a16:creationId xmlns:a16="http://schemas.microsoft.com/office/drawing/2014/main" id="{D0F84DF9-A9B5-40CC-9759-D6C7D3AAF43D}"/>
              </a:ext>
            </a:extLst>
          </p:cNvPr>
          <p:cNvGrpSpPr/>
          <p:nvPr/>
        </p:nvGrpSpPr>
        <p:grpSpPr>
          <a:xfrm>
            <a:off x="3367818" y="1873460"/>
            <a:ext cx="5241255" cy="1820663"/>
            <a:chOff x="3478146" y="1733963"/>
            <a:chExt cx="5126417" cy="2020266"/>
          </a:xfrm>
        </p:grpSpPr>
        <p:sp>
          <p:nvSpPr>
            <p:cNvPr id="15" name="Rectangle 14">
              <a:extLst>
                <a:ext uri="{FF2B5EF4-FFF2-40B4-BE49-F238E27FC236}">
                  <a16:creationId xmlns:a16="http://schemas.microsoft.com/office/drawing/2014/main" id="{E637B9CC-C6A2-413A-8349-3D5C6B616278}"/>
                </a:ext>
              </a:extLst>
            </p:cNvPr>
            <p:cNvSpPr/>
            <p:nvPr/>
          </p:nvSpPr>
          <p:spPr>
            <a:xfrm>
              <a:off x="3493389" y="1733963"/>
              <a:ext cx="5111174" cy="1973654"/>
            </a:xfrm>
            <a:prstGeom prst="rect">
              <a:avLst/>
            </a:prstGeom>
            <a:noFill/>
            <a:ln w="19050">
              <a:solidFill>
                <a:srgbClr val="003F1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dirty="0"/>
            </a:p>
          </p:txBody>
        </p:sp>
        <p:sp>
          <p:nvSpPr>
            <p:cNvPr id="16" name="Rectangle 15">
              <a:extLst>
                <a:ext uri="{FF2B5EF4-FFF2-40B4-BE49-F238E27FC236}">
                  <a16:creationId xmlns:a16="http://schemas.microsoft.com/office/drawing/2014/main" id="{D6C79250-6C9C-4431-803A-049F273F53D6}"/>
                </a:ext>
              </a:extLst>
            </p:cNvPr>
            <p:cNvSpPr/>
            <p:nvPr/>
          </p:nvSpPr>
          <p:spPr>
            <a:xfrm>
              <a:off x="3478146" y="1780575"/>
              <a:ext cx="5071121" cy="1973654"/>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The polar bear is the Arctic’s top predator, mainly feeding on seals. It depends on the ice to travel across vast areas, to hunt for food and for a place to build a den, deep in the snow. They are vulnerable animals because their habitat is declining and is literally melting away due to climate change. </a:t>
              </a:r>
              <a:endParaRPr lang="en-GB" sz="1200" b="0" dirty="0">
                <a:effectLst/>
              </a:endParaRPr>
            </a:p>
          </p:txBody>
        </p:sp>
      </p:grpSp>
      <p:grpSp>
        <p:nvGrpSpPr>
          <p:cNvPr id="21" name="Group 20">
            <a:extLst>
              <a:ext uri="{FF2B5EF4-FFF2-40B4-BE49-F238E27FC236}">
                <a16:creationId xmlns:a16="http://schemas.microsoft.com/office/drawing/2014/main" id="{C2735AE6-EFA7-4E03-A59B-8A458732F49B}"/>
              </a:ext>
            </a:extLst>
          </p:cNvPr>
          <p:cNvGrpSpPr/>
          <p:nvPr/>
        </p:nvGrpSpPr>
        <p:grpSpPr>
          <a:xfrm>
            <a:off x="534927" y="1831132"/>
            <a:ext cx="2767394" cy="1862991"/>
            <a:chOff x="5820540" y="4325591"/>
            <a:chExt cx="2767394" cy="1862991"/>
          </a:xfrm>
        </p:grpSpPr>
        <p:sp>
          <p:nvSpPr>
            <p:cNvPr id="9" name="Rectangle 8">
              <a:extLst>
                <a:ext uri="{FF2B5EF4-FFF2-40B4-BE49-F238E27FC236}">
                  <a16:creationId xmlns:a16="http://schemas.microsoft.com/office/drawing/2014/main" id="{786CE840-38D8-4411-9C3D-764E20C506E3}"/>
                </a:ext>
              </a:extLst>
            </p:cNvPr>
            <p:cNvSpPr/>
            <p:nvPr/>
          </p:nvSpPr>
          <p:spPr>
            <a:xfrm>
              <a:off x="5820540" y="4325591"/>
              <a:ext cx="2743210" cy="1821213"/>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BD652BBD-E0FC-4A8B-9B34-5101E082FC1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6798" r="15490"/>
            <a:stretch/>
          </p:blipFill>
          <p:spPr>
            <a:xfrm>
              <a:off x="5912902" y="4433232"/>
              <a:ext cx="2675032" cy="1755350"/>
            </a:xfrm>
            <a:prstGeom prst="rect">
              <a:avLst/>
            </a:prstGeom>
            <a:ln w="28575">
              <a:solidFill>
                <a:srgbClr val="003F16"/>
              </a:solidFill>
            </a:ln>
          </p:spPr>
        </p:pic>
      </p:grpSp>
      <p:grpSp>
        <p:nvGrpSpPr>
          <p:cNvPr id="20" name="Group 19">
            <a:extLst>
              <a:ext uri="{FF2B5EF4-FFF2-40B4-BE49-F238E27FC236}">
                <a16:creationId xmlns:a16="http://schemas.microsoft.com/office/drawing/2014/main" id="{FE340915-15F5-416D-AA98-E046F34F0D1C}"/>
              </a:ext>
            </a:extLst>
          </p:cNvPr>
          <p:cNvGrpSpPr/>
          <p:nvPr/>
        </p:nvGrpSpPr>
        <p:grpSpPr>
          <a:xfrm>
            <a:off x="5797963" y="4194623"/>
            <a:ext cx="2743210" cy="1820662"/>
            <a:chOff x="525160" y="1846907"/>
            <a:chExt cx="2743210" cy="1820662"/>
          </a:xfrm>
        </p:grpSpPr>
        <p:sp>
          <p:nvSpPr>
            <p:cNvPr id="12" name="Rectangle 11">
              <a:extLst>
                <a:ext uri="{FF2B5EF4-FFF2-40B4-BE49-F238E27FC236}">
                  <a16:creationId xmlns:a16="http://schemas.microsoft.com/office/drawing/2014/main" id="{17016079-6E60-4AC5-8525-6998B71DBAF4}"/>
                </a:ext>
              </a:extLst>
            </p:cNvPr>
            <p:cNvSpPr/>
            <p:nvPr/>
          </p:nvSpPr>
          <p:spPr>
            <a:xfrm>
              <a:off x="525160" y="1846907"/>
              <a:ext cx="2743210" cy="1820662"/>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icture 18">
              <a:extLst>
                <a:ext uri="{FF2B5EF4-FFF2-40B4-BE49-F238E27FC236}">
                  <a16:creationId xmlns:a16="http://schemas.microsoft.com/office/drawing/2014/main" id="{624D7DE1-153F-4282-9036-DA9C0BB6F24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349" t="3858" r="-349" b="14900"/>
            <a:stretch/>
          </p:blipFill>
          <p:spPr>
            <a:xfrm>
              <a:off x="608956" y="1944242"/>
              <a:ext cx="2651540" cy="1723327"/>
            </a:xfrm>
            <a:prstGeom prst="rect">
              <a:avLst/>
            </a:prstGeom>
            <a:ln w="28575">
              <a:solidFill>
                <a:srgbClr val="003F16"/>
              </a:solidFill>
            </a:ln>
          </p:spPr>
        </p:pic>
      </p:grpSp>
    </p:spTree>
    <p:extLst>
      <p:ext uri="{BB962C8B-B14F-4D97-AF65-F5344CB8AC3E}">
        <p14:creationId xmlns:p14="http://schemas.microsoft.com/office/powerpoint/2010/main" val="1685141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601C9D5-D84A-45B2-8EB5-073F918238A9}"/>
              </a:ext>
            </a:extLst>
          </p:cNvPr>
          <p:cNvSpPr/>
          <p:nvPr/>
        </p:nvSpPr>
        <p:spPr>
          <a:xfrm>
            <a:off x="0" y="700129"/>
            <a:ext cx="4273236" cy="755483"/>
          </a:xfrm>
          <a:prstGeom prst="rect">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spcBef>
                <a:spcPts val="0"/>
              </a:spcBef>
              <a:spcAft>
                <a:spcPts val="0"/>
              </a:spcAft>
            </a:pPr>
            <a:r>
              <a:rPr lang="en-GB" sz="3200" b="1" i="0" u="none" strike="noStrike" dirty="0">
                <a:solidFill>
                  <a:schemeClr val="bg1"/>
                </a:solidFill>
                <a:effectLst/>
              </a:rPr>
              <a:t> Aquatic Regions</a:t>
            </a:r>
            <a:endParaRPr lang="en-GB" sz="3200" b="0" dirty="0">
              <a:solidFill>
                <a:schemeClr val="bg1"/>
              </a:solidFill>
              <a:effectLst/>
            </a:endParaRPr>
          </a:p>
        </p:txBody>
      </p:sp>
      <p:sp>
        <p:nvSpPr>
          <p:cNvPr id="4" name="Rectangle 3">
            <a:hlinkClick r:id="rId2"/>
            <a:extLst>
              <a:ext uri="{FF2B5EF4-FFF2-40B4-BE49-F238E27FC236}">
                <a16:creationId xmlns:a16="http://schemas.microsoft.com/office/drawing/2014/main" id="{129CFB52-6E01-4673-AF3B-7F3753B9814A}"/>
              </a:ext>
            </a:extLst>
          </p:cNvPr>
          <p:cNvSpPr/>
          <p:nvPr/>
        </p:nvSpPr>
        <p:spPr>
          <a:xfrm>
            <a:off x="8430401" y="6479097"/>
            <a:ext cx="671119" cy="378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107D846B-E5BC-4A4D-9130-0CAE65EE303A}"/>
              </a:ext>
            </a:extLst>
          </p:cNvPr>
          <p:cNvSpPr/>
          <p:nvPr/>
        </p:nvSpPr>
        <p:spPr>
          <a:xfrm>
            <a:off x="606286" y="1537089"/>
            <a:ext cx="7931427" cy="1299521"/>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Oceans are vital for the health and biodiversity of earth. Covering more than 70% of the planet, oceans support a vast number of marine species, which sustain the life of all living things on land, including humans. Oceans are responsible for producing half the oxygen we use to breathe as well as being a major part of the water cycle, which is essential for life.</a:t>
            </a:r>
            <a:endParaRPr lang="en-GB" sz="1200" dirty="0"/>
          </a:p>
        </p:txBody>
      </p:sp>
      <p:sp>
        <p:nvSpPr>
          <p:cNvPr id="6" name="Rectangle 5">
            <a:extLst>
              <a:ext uri="{FF2B5EF4-FFF2-40B4-BE49-F238E27FC236}">
                <a16:creationId xmlns:a16="http://schemas.microsoft.com/office/drawing/2014/main" id="{3FDA8477-9FFF-4D38-A2CC-DBF419467353}"/>
              </a:ext>
            </a:extLst>
          </p:cNvPr>
          <p:cNvSpPr/>
          <p:nvPr/>
        </p:nvSpPr>
        <p:spPr>
          <a:xfrm>
            <a:off x="606286" y="2921014"/>
            <a:ext cx="7943286" cy="1077795"/>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All oceans, seas, rivers and lakes are being polluted at an alarming rate as a direct result of human activity. Rubbish, such as plastic, is entering the oceans and poisoning hundreds of species of plants and animals. As well as strangling them, it is also changing their ability to reproduce.</a:t>
            </a:r>
            <a:endParaRPr lang="en-GB" sz="1000" dirty="0">
              <a:solidFill>
                <a:schemeClr val="tx1"/>
              </a:solidFill>
            </a:endParaRPr>
          </a:p>
        </p:txBody>
      </p:sp>
      <p:sp>
        <p:nvSpPr>
          <p:cNvPr id="7" name="Rectangle 6">
            <a:extLst>
              <a:ext uri="{FF2B5EF4-FFF2-40B4-BE49-F238E27FC236}">
                <a16:creationId xmlns:a16="http://schemas.microsoft.com/office/drawing/2014/main" id="{4690990A-71C9-4705-B543-AE835C962729}"/>
              </a:ext>
            </a:extLst>
          </p:cNvPr>
          <p:cNvSpPr/>
          <p:nvPr/>
        </p:nvSpPr>
        <p:spPr>
          <a:xfrm>
            <a:off x="588960" y="3842437"/>
            <a:ext cx="5115681" cy="17057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Many areas of the ocean are being overfished, mainly to sustain the demand from humans. Many creatures are accidentally caught in fishing nets, such as dolphins, turtles, sea birds and sharks, threatening their existence. </a:t>
            </a:r>
            <a:endParaRPr lang="en-GB" sz="1100" dirty="0">
              <a:solidFill>
                <a:schemeClr val="tx1"/>
              </a:solidFill>
            </a:endParaRPr>
          </a:p>
        </p:txBody>
      </p:sp>
      <p:sp>
        <p:nvSpPr>
          <p:cNvPr id="10" name="Rectangle: Rounded Corners 9">
            <a:extLst>
              <a:ext uri="{FF2B5EF4-FFF2-40B4-BE49-F238E27FC236}">
                <a16:creationId xmlns:a16="http://schemas.microsoft.com/office/drawing/2014/main" id="{E8185B26-3F1E-4F80-A877-D2D017902399}"/>
              </a:ext>
            </a:extLst>
          </p:cNvPr>
          <p:cNvSpPr/>
          <p:nvPr/>
        </p:nvSpPr>
        <p:spPr>
          <a:xfrm>
            <a:off x="1092434" y="5524381"/>
            <a:ext cx="4375857" cy="658954"/>
          </a:xfrm>
          <a:prstGeom prst="roundRect">
            <a:avLst>
              <a:gd name="adj" fmla="val 0"/>
            </a:avLst>
          </a:prstGeom>
          <a:solidFill>
            <a:srgbClr val="C0DFC3"/>
          </a:solidFill>
          <a:ln>
            <a:solidFill>
              <a:srgbClr val="003F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GB" sz="1600" dirty="0">
                <a:solidFill>
                  <a:schemeClr val="tx1"/>
                </a:solidFill>
              </a:rPr>
              <a:t>How would a loss of marine biodiversity affect the planet?</a:t>
            </a:r>
            <a:endParaRPr lang="en-GB" sz="1400" dirty="0">
              <a:solidFill>
                <a:schemeClr val="tx1"/>
              </a:solidFill>
            </a:endParaRPr>
          </a:p>
        </p:txBody>
      </p:sp>
      <p:sp>
        <p:nvSpPr>
          <p:cNvPr id="11" name="Oval 10">
            <a:extLst>
              <a:ext uri="{FF2B5EF4-FFF2-40B4-BE49-F238E27FC236}">
                <a16:creationId xmlns:a16="http://schemas.microsoft.com/office/drawing/2014/main" id="{2F7CCB7B-D53C-4B2D-A3F2-2C16BE160586}"/>
              </a:ext>
            </a:extLst>
          </p:cNvPr>
          <p:cNvSpPr/>
          <p:nvPr/>
        </p:nvSpPr>
        <p:spPr>
          <a:xfrm>
            <a:off x="616899" y="5377062"/>
            <a:ext cx="951071" cy="947968"/>
          </a:xfrm>
          <a:prstGeom prst="ellipse">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Find Out</a:t>
            </a:r>
          </a:p>
        </p:txBody>
      </p:sp>
      <p:pic>
        <p:nvPicPr>
          <p:cNvPr id="8" name="Picture 7">
            <a:extLst>
              <a:ext uri="{FF2B5EF4-FFF2-40B4-BE49-F238E27FC236}">
                <a16:creationId xmlns:a16="http://schemas.microsoft.com/office/drawing/2014/main" id="{A0D5897F-9130-4427-947F-BE2040B23B9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3289"/>
          <a:stretch/>
        </p:blipFill>
        <p:spPr>
          <a:xfrm>
            <a:off x="5648309" y="4132712"/>
            <a:ext cx="2889404" cy="2041570"/>
          </a:xfrm>
          <a:prstGeom prst="rect">
            <a:avLst/>
          </a:prstGeom>
          <a:ln w="28575">
            <a:solidFill>
              <a:srgbClr val="003F16"/>
            </a:solidFill>
          </a:ln>
        </p:spPr>
      </p:pic>
    </p:spTree>
    <p:extLst>
      <p:ext uri="{BB962C8B-B14F-4D97-AF65-F5344CB8AC3E}">
        <p14:creationId xmlns:p14="http://schemas.microsoft.com/office/powerpoint/2010/main" val="416002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11"/>
                    </p:tgtEl>
                  </p:cond>
                </p:stCondLst>
                <p:endSync evt="end" delay="0">
                  <p:rtn val="all"/>
                </p:endSync>
                <p:childTnLst>
                  <p:par>
                    <p:cTn id="17" fill="hold">
                      <p:stCondLst>
                        <p:cond delay="0"/>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childTnLst>
              </p:cTn>
              <p:nextCondLst>
                <p:cond evt="onClick" delay="0">
                  <p:tgtEl>
                    <p:spTgt spid="11"/>
                  </p:tgtEl>
                </p:cond>
              </p:nextCondLst>
            </p:seq>
          </p:childTnLst>
        </p:cTn>
      </p:par>
    </p:tnLst>
    <p:bldLst>
      <p:bldP spid="6" grpId="0" animBg="1"/>
      <p:bldP spid="7" grpId="0"/>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13E48C9-395D-4F1A-A4F3-56490C30C04B}"/>
              </a:ext>
            </a:extLst>
          </p:cNvPr>
          <p:cNvSpPr/>
          <p:nvPr/>
        </p:nvSpPr>
        <p:spPr>
          <a:xfrm>
            <a:off x="0" y="763500"/>
            <a:ext cx="3980329" cy="755483"/>
          </a:xfrm>
          <a:prstGeom prst="rect">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spcBef>
                <a:spcPts val="0"/>
              </a:spcBef>
              <a:spcAft>
                <a:spcPts val="0"/>
              </a:spcAft>
            </a:pPr>
            <a:r>
              <a:rPr lang="en-GB" sz="3200" b="1" i="0" u="none" strike="noStrike" dirty="0">
                <a:solidFill>
                  <a:schemeClr val="bg1"/>
                </a:solidFill>
                <a:effectLst/>
              </a:rPr>
              <a:t>   Aquatic Animals</a:t>
            </a:r>
            <a:endParaRPr lang="en-GB" sz="3200" b="0" dirty="0">
              <a:solidFill>
                <a:schemeClr val="bg1"/>
              </a:solidFill>
              <a:effectLst/>
            </a:endParaRPr>
          </a:p>
        </p:txBody>
      </p:sp>
      <p:sp>
        <p:nvSpPr>
          <p:cNvPr id="4" name="Rectangle 3">
            <a:hlinkClick r:id="rId2"/>
            <a:extLst>
              <a:ext uri="{FF2B5EF4-FFF2-40B4-BE49-F238E27FC236}">
                <a16:creationId xmlns:a16="http://schemas.microsoft.com/office/drawing/2014/main" id="{A407C7E9-7CF6-43E4-A999-52E4CF8F5ECF}"/>
              </a:ext>
            </a:extLst>
          </p:cNvPr>
          <p:cNvSpPr/>
          <p:nvPr/>
        </p:nvSpPr>
        <p:spPr>
          <a:xfrm>
            <a:off x="8430401" y="6479097"/>
            <a:ext cx="671119" cy="378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roup 4">
            <a:extLst>
              <a:ext uri="{FF2B5EF4-FFF2-40B4-BE49-F238E27FC236}">
                <a16:creationId xmlns:a16="http://schemas.microsoft.com/office/drawing/2014/main" id="{563FAC52-FF88-4E1E-B426-568CDEDF4434}"/>
              </a:ext>
            </a:extLst>
          </p:cNvPr>
          <p:cNvGrpSpPr/>
          <p:nvPr/>
        </p:nvGrpSpPr>
        <p:grpSpPr>
          <a:xfrm>
            <a:off x="500554" y="3966605"/>
            <a:ext cx="5420917" cy="2385292"/>
            <a:chOff x="603974" y="4201192"/>
            <a:chExt cx="5149684" cy="2015454"/>
          </a:xfrm>
        </p:grpSpPr>
        <p:sp>
          <p:nvSpPr>
            <p:cNvPr id="6" name="Rectangle 5">
              <a:extLst>
                <a:ext uri="{FF2B5EF4-FFF2-40B4-BE49-F238E27FC236}">
                  <a16:creationId xmlns:a16="http://schemas.microsoft.com/office/drawing/2014/main" id="{E9E93349-DBFC-4747-9177-92445E5A7E62}"/>
                </a:ext>
              </a:extLst>
            </p:cNvPr>
            <p:cNvSpPr/>
            <p:nvPr/>
          </p:nvSpPr>
          <p:spPr>
            <a:xfrm>
              <a:off x="603974" y="4201192"/>
              <a:ext cx="5013610" cy="1957998"/>
            </a:xfrm>
            <a:prstGeom prst="rect">
              <a:avLst/>
            </a:prstGeom>
            <a:noFill/>
            <a:ln w="19050">
              <a:solidFill>
                <a:srgbClr val="003F1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dirty="0"/>
            </a:p>
          </p:txBody>
        </p:sp>
        <p:sp>
          <p:nvSpPr>
            <p:cNvPr id="7" name="Rectangle 6">
              <a:extLst>
                <a:ext uri="{FF2B5EF4-FFF2-40B4-BE49-F238E27FC236}">
                  <a16:creationId xmlns:a16="http://schemas.microsoft.com/office/drawing/2014/main" id="{6660FD4E-E991-4FDA-A559-CFE0AAFBAD04}"/>
                </a:ext>
              </a:extLst>
            </p:cNvPr>
            <p:cNvSpPr/>
            <p:nvPr/>
          </p:nvSpPr>
          <p:spPr>
            <a:xfrm>
              <a:off x="642484" y="4242992"/>
              <a:ext cx="5111174" cy="1973654"/>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Hawksbill turtles live among coral reefs, feeding on sponges that live there. Coral reefs are declining rapidly, due to pollution and climate change, which is having a significant impact on the number of hawksbill turtles. These animals are vital for keeping the biodiversity of coral reefs healthy. Often hunted for their beautiful shells to be made into ornaments and jewellery, as well as getting tangled in sea pollution, the hawksbill turtle is now critically endangered.</a:t>
              </a:r>
              <a:endParaRPr lang="en-GB" sz="1000" dirty="0"/>
            </a:p>
          </p:txBody>
        </p:sp>
      </p:grpSp>
      <p:grpSp>
        <p:nvGrpSpPr>
          <p:cNvPr id="14" name="Group 13">
            <a:extLst>
              <a:ext uri="{FF2B5EF4-FFF2-40B4-BE49-F238E27FC236}">
                <a16:creationId xmlns:a16="http://schemas.microsoft.com/office/drawing/2014/main" id="{D0F84DF9-A9B5-40CC-9759-D6C7D3AAF43D}"/>
              </a:ext>
            </a:extLst>
          </p:cNvPr>
          <p:cNvGrpSpPr/>
          <p:nvPr/>
        </p:nvGrpSpPr>
        <p:grpSpPr>
          <a:xfrm>
            <a:off x="3367818" y="1873460"/>
            <a:ext cx="5241255" cy="1820663"/>
            <a:chOff x="3478146" y="1733963"/>
            <a:chExt cx="5126417" cy="2020266"/>
          </a:xfrm>
        </p:grpSpPr>
        <p:sp>
          <p:nvSpPr>
            <p:cNvPr id="15" name="Rectangle 14">
              <a:extLst>
                <a:ext uri="{FF2B5EF4-FFF2-40B4-BE49-F238E27FC236}">
                  <a16:creationId xmlns:a16="http://schemas.microsoft.com/office/drawing/2014/main" id="{E637B9CC-C6A2-413A-8349-3D5C6B616278}"/>
                </a:ext>
              </a:extLst>
            </p:cNvPr>
            <p:cNvSpPr/>
            <p:nvPr/>
          </p:nvSpPr>
          <p:spPr>
            <a:xfrm>
              <a:off x="3493389" y="1733963"/>
              <a:ext cx="5111174" cy="1973654"/>
            </a:xfrm>
            <a:prstGeom prst="rect">
              <a:avLst/>
            </a:prstGeom>
            <a:noFill/>
            <a:ln w="19050">
              <a:solidFill>
                <a:srgbClr val="003F1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dirty="0"/>
            </a:p>
          </p:txBody>
        </p:sp>
        <p:sp>
          <p:nvSpPr>
            <p:cNvPr id="16" name="Rectangle 15">
              <a:extLst>
                <a:ext uri="{FF2B5EF4-FFF2-40B4-BE49-F238E27FC236}">
                  <a16:creationId xmlns:a16="http://schemas.microsoft.com/office/drawing/2014/main" id="{D6C79250-6C9C-4431-803A-049F273F53D6}"/>
                </a:ext>
              </a:extLst>
            </p:cNvPr>
            <p:cNvSpPr/>
            <p:nvPr/>
          </p:nvSpPr>
          <p:spPr>
            <a:xfrm>
              <a:off x="3478146" y="1780575"/>
              <a:ext cx="5071121" cy="1973654"/>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Whales are often seen in the Arctic region. They breathe air and are warm blooded mammals, giving birth to live young. Many species are classed as vulnerable or endangered due to the effects of overfishing, shipping, pollution and due to the loss of their habitats.</a:t>
              </a:r>
              <a:endParaRPr lang="en-GB" sz="1100" b="0" dirty="0">
                <a:effectLst/>
              </a:endParaRPr>
            </a:p>
          </p:txBody>
        </p:sp>
      </p:grpSp>
      <p:grpSp>
        <p:nvGrpSpPr>
          <p:cNvPr id="17" name="Group 16">
            <a:extLst>
              <a:ext uri="{FF2B5EF4-FFF2-40B4-BE49-F238E27FC236}">
                <a16:creationId xmlns:a16="http://schemas.microsoft.com/office/drawing/2014/main" id="{38C43CA0-F157-4048-B6C9-CADB490DEBC9}"/>
              </a:ext>
            </a:extLst>
          </p:cNvPr>
          <p:cNvGrpSpPr/>
          <p:nvPr/>
        </p:nvGrpSpPr>
        <p:grpSpPr>
          <a:xfrm>
            <a:off x="505704" y="1696298"/>
            <a:ext cx="2746761" cy="2090506"/>
            <a:chOff x="525160" y="1846907"/>
            <a:chExt cx="2746761" cy="2090506"/>
          </a:xfrm>
        </p:grpSpPr>
        <p:sp>
          <p:nvSpPr>
            <p:cNvPr id="12" name="Rectangle 11">
              <a:extLst>
                <a:ext uri="{FF2B5EF4-FFF2-40B4-BE49-F238E27FC236}">
                  <a16:creationId xmlns:a16="http://schemas.microsoft.com/office/drawing/2014/main" id="{17016079-6E60-4AC5-8525-6998B71DBAF4}"/>
                </a:ext>
              </a:extLst>
            </p:cNvPr>
            <p:cNvSpPr/>
            <p:nvPr/>
          </p:nvSpPr>
          <p:spPr>
            <a:xfrm>
              <a:off x="525160" y="1846907"/>
              <a:ext cx="2743210" cy="2090506"/>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4C3E7D90-472A-409C-BB24-159697E2901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0381" y="1948757"/>
              <a:ext cx="2651540" cy="1988655"/>
            </a:xfrm>
            <a:prstGeom prst="rect">
              <a:avLst/>
            </a:prstGeom>
            <a:ln w="28575">
              <a:solidFill>
                <a:srgbClr val="003F16"/>
              </a:solidFill>
            </a:ln>
          </p:spPr>
        </p:pic>
      </p:grpSp>
      <p:grpSp>
        <p:nvGrpSpPr>
          <p:cNvPr id="18" name="Group 17">
            <a:extLst>
              <a:ext uri="{FF2B5EF4-FFF2-40B4-BE49-F238E27FC236}">
                <a16:creationId xmlns:a16="http://schemas.microsoft.com/office/drawing/2014/main" id="{F3C799FD-97C9-42B8-AEE7-4AB1775E6286}"/>
              </a:ext>
            </a:extLst>
          </p:cNvPr>
          <p:cNvGrpSpPr/>
          <p:nvPr/>
        </p:nvGrpSpPr>
        <p:grpSpPr>
          <a:xfrm>
            <a:off x="5959734" y="4168997"/>
            <a:ext cx="2639124" cy="1835226"/>
            <a:chOff x="5820540" y="4194838"/>
            <a:chExt cx="2639124" cy="1835226"/>
          </a:xfrm>
        </p:grpSpPr>
        <p:sp>
          <p:nvSpPr>
            <p:cNvPr id="9" name="Rectangle 8">
              <a:extLst>
                <a:ext uri="{FF2B5EF4-FFF2-40B4-BE49-F238E27FC236}">
                  <a16:creationId xmlns:a16="http://schemas.microsoft.com/office/drawing/2014/main" id="{786CE840-38D8-4411-9C3D-764E20C506E3}"/>
                </a:ext>
              </a:extLst>
            </p:cNvPr>
            <p:cNvSpPr/>
            <p:nvPr/>
          </p:nvSpPr>
          <p:spPr>
            <a:xfrm>
              <a:off x="5820540" y="4194838"/>
              <a:ext cx="2639124" cy="1821213"/>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extLst>
                <a:ext uri="{FF2B5EF4-FFF2-40B4-BE49-F238E27FC236}">
                  <a16:creationId xmlns:a16="http://schemas.microsoft.com/office/drawing/2014/main" id="{09D1FBDB-09A4-4C02-B45C-6BD3E98C07F8}"/>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8385"/>
            <a:stretch/>
          </p:blipFill>
          <p:spPr>
            <a:xfrm>
              <a:off x="5912902" y="4280141"/>
              <a:ext cx="2546762" cy="1749923"/>
            </a:xfrm>
            <a:prstGeom prst="rect">
              <a:avLst/>
            </a:prstGeom>
            <a:ln w="28575">
              <a:solidFill>
                <a:srgbClr val="003F16"/>
              </a:solidFill>
            </a:ln>
          </p:spPr>
        </p:pic>
      </p:grpSp>
    </p:spTree>
    <p:extLst>
      <p:ext uri="{BB962C8B-B14F-4D97-AF65-F5344CB8AC3E}">
        <p14:creationId xmlns:p14="http://schemas.microsoft.com/office/powerpoint/2010/main" val="2632116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632C830-62BD-4116-8C7A-70E9260A810F}"/>
              </a:ext>
            </a:extLst>
          </p:cNvPr>
          <p:cNvSpPr/>
          <p:nvPr/>
        </p:nvSpPr>
        <p:spPr>
          <a:xfrm>
            <a:off x="0" y="763500"/>
            <a:ext cx="3980329" cy="755483"/>
          </a:xfrm>
          <a:prstGeom prst="rect">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spcBef>
                <a:spcPts val="0"/>
              </a:spcBef>
              <a:spcAft>
                <a:spcPts val="0"/>
              </a:spcAft>
            </a:pPr>
            <a:r>
              <a:rPr lang="en-GB" sz="3200" b="1" i="0" u="none" strike="noStrike" dirty="0">
                <a:solidFill>
                  <a:schemeClr val="bg1"/>
                </a:solidFill>
                <a:effectLst/>
              </a:rPr>
              <a:t>   Think About It</a:t>
            </a:r>
            <a:endParaRPr lang="en-GB" sz="3200" b="0" dirty="0">
              <a:solidFill>
                <a:schemeClr val="bg1"/>
              </a:solidFill>
              <a:effectLst/>
            </a:endParaRPr>
          </a:p>
        </p:txBody>
      </p:sp>
      <p:sp>
        <p:nvSpPr>
          <p:cNvPr id="4" name="Rectangle 3">
            <a:hlinkClick r:id="rId2"/>
            <a:extLst>
              <a:ext uri="{FF2B5EF4-FFF2-40B4-BE49-F238E27FC236}">
                <a16:creationId xmlns:a16="http://schemas.microsoft.com/office/drawing/2014/main" id="{85FEAB6A-2E15-4504-A56A-50E589A1B5DD}"/>
              </a:ext>
            </a:extLst>
          </p:cNvPr>
          <p:cNvSpPr/>
          <p:nvPr/>
        </p:nvSpPr>
        <p:spPr>
          <a:xfrm>
            <a:off x="8430401" y="6479097"/>
            <a:ext cx="671119" cy="378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Single Corner Snipped 4">
            <a:extLst>
              <a:ext uri="{FF2B5EF4-FFF2-40B4-BE49-F238E27FC236}">
                <a16:creationId xmlns:a16="http://schemas.microsoft.com/office/drawing/2014/main" id="{A1BA1213-A9A9-45E3-93AA-BCD6EA006C95}"/>
              </a:ext>
            </a:extLst>
          </p:cNvPr>
          <p:cNvSpPr/>
          <p:nvPr/>
        </p:nvSpPr>
        <p:spPr>
          <a:xfrm>
            <a:off x="447472" y="1673154"/>
            <a:ext cx="6965005" cy="515566"/>
          </a:xfrm>
          <a:prstGeom prst="snip1Rect">
            <a:avLst>
              <a:gd name="adj" fmla="val 0"/>
            </a:avLst>
          </a:prstGeom>
          <a:solidFill>
            <a:srgbClr val="FDD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b="0" i="0" u="none" strike="noStrike" dirty="0">
                <a:solidFill>
                  <a:srgbClr val="000000"/>
                </a:solidFill>
                <a:effectLst/>
              </a:rPr>
              <a:t>If there were no animals in the world, what would it be like?</a:t>
            </a:r>
            <a:endParaRPr lang="en-GB" dirty="0"/>
          </a:p>
        </p:txBody>
      </p:sp>
      <p:sp>
        <p:nvSpPr>
          <p:cNvPr id="6" name="Rectangle: Single Corner Snipped 5">
            <a:extLst>
              <a:ext uri="{FF2B5EF4-FFF2-40B4-BE49-F238E27FC236}">
                <a16:creationId xmlns:a16="http://schemas.microsoft.com/office/drawing/2014/main" id="{045BA484-EFF7-4106-8476-68DBDBAD3216}"/>
              </a:ext>
            </a:extLst>
          </p:cNvPr>
          <p:cNvSpPr/>
          <p:nvPr/>
        </p:nvSpPr>
        <p:spPr>
          <a:xfrm>
            <a:off x="447471" y="2342891"/>
            <a:ext cx="6965005" cy="515566"/>
          </a:xfrm>
          <a:prstGeom prst="snip1Rect">
            <a:avLst>
              <a:gd name="adj" fmla="val 0"/>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i="0" u="none" strike="noStrike" dirty="0">
                <a:solidFill>
                  <a:srgbClr val="000000"/>
                </a:solidFill>
                <a:effectLst/>
              </a:rPr>
              <a:t>If there were no plants, including trees, what would it be like?</a:t>
            </a:r>
            <a:endParaRPr lang="en-GB" dirty="0"/>
          </a:p>
        </p:txBody>
      </p:sp>
      <p:sp>
        <p:nvSpPr>
          <p:cNvPr id="7" name="Rectangle: Single Corner Snipped 6">
            <a:extLst>
              <a:ext uri="{FF2B5EF4-FFF2-40B4-BE49-F238E27FC236}">
                <a16:creationId xmlns:a16="http://schemas.microsoft.com/office/drawing/2014/main" id="{8527BD31-069A-4D78-8E8C-07560D82FACA}"/>
              </a:ext>
            </a:extLst>
          </p:cNvPr>
          <p:cNvSpPr/>
          <p:nvPr/>
        </p:nvSpPr>
        <p:spPr>
          <a:xfrm>
            <a:off x="447470" y="3009682"/>
            <a:ext cx="6965005" cy="515566"/>
          </a:xfrm>
          <a:prstGeom prst="snip1Rect">
            <a:avLst>
              <a:gd name="adj" fmla="val 0"/>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b="0" i="0" u="none" strike="noStrike" dirty="0">
                <a:solidFill>
                  <a:srgbClr val="000000"/>
                </a:solidFill>
                <a:effectLst/>
              </a:rPr>
              <a:t>  Can humans survive without plants or animals?</a:t>
            </a:r>
            <a:endParaRPr lang="en-GB" dirty="0"/>
          </a:p>
        </p:txBody>
      </p:sp>
      <p:sp>
        <p:nvSpPr>
          <p:cNvPr id="9" name="Rectangle: Single Corner Snipped 8">
            <a:extLst>
              <a:ext uri="{FF2B5EF4-FFF2-40B4-BE49-F238E27FC236}">
                <a16:creationId xmlns:a16="http://schemas.microsoft.com/office/drawing/2014/main" id="{3A97AA0E-F3F3-4A6A-BD22-0787335352C8}"/>
              </a:ext>
            </a:extLst>
          </p:cNvPr>
          <p:cNvSpPr/>
          <p:nvPr/>
        </p:nvSpPr>
        <p:spPr>
          <a:xfrm>
            <a:off x="447469" y="3642426"/>
            <a:ext cx="6965005" cy="515566"/>
          </a:xfrm>
          <a:prstGeom prst="snip1Rect">
            <a:avLst>
              <a:gd name="adj" fmla="val 0"/>
            </a:avLst>
          </a:prstGeom>
          <a:solidFill>
            <a:srgbClr val="FDD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800" b="0" i="0" u="none" strike="noStrike" dirty="0">
                <a:solidFill>
                  <a:srgbClr val="000000"/>
                </a:solidFill>
                <a:effectLst/>
              </a:rPr>
              <a:t>  Biodiversity is declining as a direct result of human activity.</a:t>
            </a:r>
            <a:endParaRPr lang="en-GB" b="0" dirty="0">
              <a:effectLst/>
            </a:endParaRPr>
          </a:p>
        </p:txBody>
      </p:sp>
      <p:sp>
        <p:nvSpPr>
          <p:cNvPr id="10" name="Rectangle: Single Corner Snipped 9">
            <a:extLst>
              <a:ext uri="{FF2B5EF4-FFF2-40B4-BE49-F238E27FC236}">
                <a16:creationId xmlns:a16="http://schemas.microsoft.com/office/drawing/2014/main" id="{563F1055-8D61-44A9-B57F-C10715445CD2}"/>
              </a:ext>
            </a:extLst>
          </p:cNvPr>
          <p:cNvSpPr/>
          <p:nvPr/>
        </p:nvSpPr>
        <p:spPr>
          <a:xfrm>
            <a:off x="447468" y="4318362"/>
            <a:ext cx="6965005" cy="515566"/>
          </a:xfrm>
          <a:prstGeom prst="snip1Rect">
            <a:avLst>
              <a:gd name="adj" fmla="val 0"/>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800" b="0" i="0" u="none" strike="noStrike" dirty="0">
                <a:solidFill>
                  <a:srgbClr val="000000"/>
                </a:solidFill>
                <a:effectLst/>
              </a:rPr>
              <a:t>  Why does biodiversity matter?</a:t>
            </a:r>
            <a:endParaRPr lang="en-GB" b="0" dirty="0">
              <a:effectLst/>
            </a:endParaRPr>
          </a:p>
        </p:txBody>
      </p:sp>
      <p:sp>
        <p:nvSpPr>
          <p:cNvPr id="11" name="Rectangle: Single Corner Snipped 10">
            <a:extLst>
              <a:ext uri="{FF2B5EF4-FFF2-40B4-BE49-F238E27FC236}">
                <a16:creationId xmlns:a16="http://schemas.microsoft.com/office/drawing/2014/main" id="{9A2A88FE-EB14-4AED-838B-03B47105F5AF}"/>
              </a:ext>
            </a:extLst>
          </p:cNvPr>
          <p:cNvSpPr/>
          <p:nvPr/>
        </p:nvSpPr>
        <p:spPr>
          <a:xfrm>
            <a:off x="447467" y="4978954"/>
            <a:ext cx="6965005" cy="515566"/>
          </a:xfrm>
          <a:prstGeom prst="snip1Rect">
            <a:avLst>
              <a:gd name="adj" fmla="val 0"/>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800" b="0" i="0" u="none" strike="noStrike" dirty="0">
                <a:solidFill>
                  <a:srgbClr val="000000"/>
                </a:solidFill>
                <a:effectLst/>
              </a:rPr>
              <a:t>  What can you do about it?</a:t>
            </a:r>
            <a:endParaRPr lang="en-GB" b="0" dirty="0">
              <a:effectLst/>
            </a:endParaRPr>
          </a:p>
        </p:txBody>
      </p:sp>
      <p:sp>
        <p:nvSpPr>
          <p:cNvPr id="12" name="Rectangle: Single Corner Snipped 11">
            <a:extLst>
              <a:ext uri="{FF2B5EF4-FFF2-40B4-BE49-F238E27FC236}">
                <a16:creationId xmlns:a16="http://schemas.microsoft.com/office/drawing/2014/main" id="{1761C9A6-E396-4BA6-A191-9AB651227190}"/>
              </a:ext>
            </a:extLst>
          </p:cNvPr>
          <p:cNvSpPr/>
          <p:nvPr/>
        </p:nvSpPr>
        <p:spPr>
          <a:xfrm>
            <a:off x="447466" y="5657836"/>
            <a:ext cx="6965005" cy="515566"/>
          </a:xfrm>
          <a:prstGeom prst="snip1Rect">
            <a:avLst>
              <a:gd name="adj" fmla="val 0"/>
            </a:avLst>
          </a:prstGeom>
          <a:solidFill>
            <a:srgbClr val="FDD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800" b="0" i="0" u="none" strike="noStrike" dirty="0">
                <a:solidFill>
                  <a:srgbClr val="000000"/>
                </a:solidFill>
                <a:effectLst/>
              </a:rPr>
              <a:t>  Find out what you can do to help.</a:t>
            </a:r>
            <a:endParaRPr lang="en-GB" b="0" dirty="0">
              <a:effectLst/>
            </a:endParaRPr>
          </a:p>
        </p:txBody>
      </p:sp>
    </p:spTree>
    <p:extLst>
      <p:ext uri="{BB962C8B-B14F-4D97-AF65-F5344CB8AC3E}">
        <p14:creationId xmlns:p14="http://schemas.microsoft.com/office/powerpoint/2010/main" val="1670948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P spid="11" grpId="0"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8B766DA-D2A4-4B1C-A4AC-5A38BD41652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28172"/>
          <a:stretch/>
        </p:blipFill>
        <p:spPr>
          <a:xfrm rot="10800000" flipH="1">
            <a:off x="1182847" y="1066225"/>
            <a:ext cx="7023701" cy="5322630"/>
          </a:xfrm>
          <a:prstGeom prst="rect">
            <a:avLst/>
          </a:prstGeom>
        </p:spPr>
      </p:pic>
      <p:sp>
        <p:nvSpPr>
          <p:cNvPr id="3" name="Rectangle 2">
            <a:extLst>
              <a:ext uri="{FF2B5EF4-FFF2-40B4-BE49-F238E27FC236}">
                <a16:creationId xmlns:a16="http://schemas.microsoft.com/office/drawing/2014/main" id="{FFD3ED5D-A43A-463A-B83B-19E935E5F7A1}"/>
              </a:ext>
            </a:extLst>
          </p:cNvPr>
          <p:cNvSpPr/>
          <p:nvPr/>
        </p:nvSpPr>
        <p:spPr>
          <a:xfrm>
            <a:off x="0" y="579225"/>
            <a:ext cx="3414409" cy="646331"/>
          </a:xfrm>
          <a:prstGeom prst="rect">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spcBef>
                <a:spcPts val="0"/>
              </a:spcBef>
              <a:spcAft>
                <a:spcPts val="0"/>
              </a:spcAft>
            </a:pPr>
            <a:r>
              <a:rPr lang="en-GB" sz="3200" b="1" i="0" u="none" strike="noStrike" dirty="0">
                <a:solidFill>
                  <a:schemeClr val="bg1"/>
                </a:solidFill>
                <a:effectLst/>
              </a:rPr>
              <a:t> Glossary</a:t>
            </a:r>
            <a:endParaRPr lang="en-GB" sz="3200" b="0" dirty="0">
              <a:solidFill>
                <a:schemeClr val="bg1"/>
              </a:solidFill>
              <a:effectLst/>
            </a:endParaRPr>
          </a:p>
        </p:txBody>
      </p:sp>
      <p:sp>
        <p:nvSpPr>
          <p:cNvPr id="4" name="Rectangle 3">
            <a:hlinkClick r:id="rId3"/>
            <a:extLst>
              <a:ext uri="{FF2B5EF4-FFF2-40B4-BE49-F238E27FC236}">
                <a16:creationId xmlns:a16="http://schemas.microsoft.com/office/drawing/2014/main" id="{0C44705E-33EB-4A16-87AF-9CD5076513D2}"/>
              </a:ext>
            </a:extLst>
          </p:cNvPr>
          <p:cNvSpPr/>
          <p:nvPr/>
        </p:nvSpPr>
        <p:spPr>
          <a:xfrm>
            <a:off x="8430401" y="6479097"/>
            <a:ext cx="671119" cy="378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68EB0E04-FA11-42FF-9C07-A4C37A20126B}"/>
              </a:ext>
            </a:extLst>
          </p:cNvPr>
          <p:cNvSpPr txBox="1"/>
          <p:nvPr/>
        </p:nvSpPr>
        <p:spPr>
          <a:xfrm>
            <a:off x="1072450" y="1269007"/>
            <a:ext cx="7616670" cy="584775"/>
          </a:xfrm>
          <a:prstGeom prst="rect">
            <a:avLst/>
          </a:prstGeom>
          <a:noFill/>
        </p:spPr>
        <p:txBody>
          <a:bodyPr wrap="square">
            <a:spAutoFit/>
          </a:bodyPr>
          <a:lstStyle/>
          <a:p>
            <a:pPr marL="114300" rtl="0">
              <a:spcBef>
                <a:spcPts val="0"/>
              </a:spcBef>
              <a:spcAft>
                <a:spcPts val="0"/>
              </a:spcAft>
            </a:pPr>
            <a:r>
              <a:rPr lang="en-GB" sz="1600" b="1" i="0" u="none" strike="noStrike" dirty="0">
                <a:solidFill>
                  <a:srgbClr val="000000"/>
                </a:solidFill>
                <a:effectLst/>
              </a:rPr>
              <a:t>biodiversity</a:t>
            </a:r>
            <a:r>
              <a:rPr lang="en-GB" sz="1600" b="0" i="0" u="none" strike="noStrike" dirty="0">
                <a:solidFill>
                  <a:srgbClr val="000000"/>
                </a:solidFill>
                <a:effectLst/>
              </a:rPr>
              <a:t> - Biodiversity means all the plants and animals                                              in the world or in a particular habitat.</a:t>
            </a:r>
            <a:endParaRPr lang="en-GB" sz="1600" b="0" dirty="0">
              <a:effectLst/>
            </a:endParaRPr>
          </a:p>
        </p:txBody>
      </p:sp>
      <p:sp>
        <p:nvSpPr>
          <p:cNvPr id="9" name="TextBox 8">
            <a:extLst>
              <a:ext uri="{FF2B5EF4-FFF2-40B4-BE49-F238E27FC236}">
                <a16:creationId xmlns:a16="http://schemas.microsoft.com/office/drawing/2014/main" id="{95F8E974-E2A0-4694-B9A1-38B7F07D6212}"/>
              </a:ext>
            </a:extLst>
          </p:cNvPr>
          <p:cNvSpPr txBox="1"/>
          <p:nvPr/>
        </p:nvSpPr>
        <p:spPr>
          <a:xfrm>
            <a:off x="1198214" y="1975262"/>
            <a:ext cx="6862338" cy="830997"/>
          </a:xfrm>
          <a:prstGeom prst="rect">
            <a:avLst/>
          </a:prstGeom>
          <a:noFill/>
        </p:spPr>
        <p:txBody>
          <a:bodyPr wrap="square">
            <a:spAutoFit/>
          </a:bodyPr>
          <a:lstStyle/>
          <a:p>
            <a:pPr rtl="0">
              <a:spcBef>
                <a:spcPts val="0"/>
              </a:spcBef>
              <a:spcAft>
                <a:spcPts val="0"/>
              </a:spcAft>
            </a:pPr>
            <a:r>
              <a:rPr lang="en-GB" sz="1600" b="1" i="0" u="none" strike="noStrike" dirty="0">
                <a:solidFill>
                  <a:srgbClr val="000000"/>
                </a:solidFill>
                <a:effectLst/>
              </a:rPr>
              <a:t>carbon dioxide</a:t>
            </a:r>
            <a:r>
              <a:rPr lang="en-GB" sz="1600" b="0" i="0" u="none" strike="noStrike" dirty="0">
                <a:solidFill>
                  <a:srgbClr val="000000"/>
                </a:solidFill>
                <a:effectLst/>
              </a:rPr>
              <a:t> - A gas made up of carbon and oxygen which is present in the earth’s atmosphere.</a:t>
            </a:r>
            <a:endParaRPr lang="en-GB" sz="1600" b="0" dirty="0">
              <a:effectLst/>
            </a:endParaRPr>
          </a:p>
          <a:p>
            <a:pPr rtl="0">
              <a:spcBef>
                <a:spcPts val="0"/>
              </a:spcBef>
              <a:spcAft>
                <a:spcPts val="0"/>
              </a:spcAft>
            </a:pPr>
            <a:endParaRPr lang="en-GB" sz="1600" b="1" i="0" u="none" strike="noStrike" dirty="0">
              <a:solidFill>
                <a:srgbClr val="000000"/>
              </a:solidFill>
              <a:effectLst/>
            </a:endParaRPr>
          </a:p>
        </p:txBody>
      </p:sp>
      <p:sp>
        <p:nvSpPr>
          <p:cNvPr id="11" name="TextBox 10">
            <a:extLst>
              <a:ext uri="{FF2B5EF4-FFF2-40B4-BE49-F238E27FC236}">
                <a16:creationId xmlns:a16="http://schemas.microsoft.com/office/drawing/2014/main" id="{EE6DA62A-46A7-49F2-8A61-3A38BDE1109F}"/>
              </a:ext>
            </a:extLst>
          </p:cNvPr>
          <p:cNvSpPr txBox="1"/>
          <p:nvPr/>
        </p:nvSpPr>
        <p:spPr>
          <a:xfrm>
            <a:off x="1198214" y="2666482"/>
            <a:ext cx="7023702" cy="615553"/>
          </a:xfrm>
          <a:prstGeom prst="rect">
            <a:avLst/>
          </a:prstGeom>
          <a:noFill/>
        </p:spPr>
        <p:txBody>
          <a:bodyPr wrap="square">
            <a:spAutoFit/>
          </a:bodyPr>
          <a:lstStyle/>
          <a:p>
            <a:pPr rtl="0">
              <a:spcBef>
                <a:spcPts val="0"/>
              </a:spcBef>
              <a:spcAft>
                <a:spcPts val="0"/>
              </a:spcAft>
            </a:pPr>
            <a:r>
              <a:rPr lang="en-GB" sz="1600" b="1" i="0" u="none" strike="noStrike" dirty="0">
                <a:solidFill>
                  <a:srgbClr val="000000"/>
                </a:solidFill>
                <a:effectLst/>
              </a:rPr>
              <a:t>deforestation</a:t>
            </a:r>
            <a:r>
              <a:rPr lang="en-GB" sz="1600" b="0" i="0" u="none" strike="noStrike" dirty="0">
                <a:solidFill>
                  <a:srgbClr val="000000"/>
                </a:solidFill>
                <a:effectLst/>
              </a:rPr>
              <a:t> - The action of deliberately clearing a large area of trees.</a:t>
            </a:r>
            <a:endParaRPr lang="en-GB" sz="1600" b="0" dirty="0">
              <a:effectLst/>
            </a:endParaRPr>
          </a:p>
          <a:p>
            <a:pPr rtl="0">
              <a:spcBef>
                <a:spcPts val="0"/>
              </a:spcBef>
              <a:spcAft>
                <a:spcPts val="0"/>
              </a:spcAft>
            </a:pPr>
            <a:endParaRPr lang="en-GB" sz="1800" b="1" i="0" u="none" strike="noStrike" dirty="0">
              <a:solidFill>
                <a:srgbClr val="000000"/>
              </a:solidFill>
              <a:effectLst/>
            </a:endParaRPr>
          </a:p>
        </p:txBody>
      </p:sp>
      <p:sp>
        <p:nvSpPr>
          <p:cNvPr id="13" name="TextBox 12">
            <a:extLst>
              <a:ext uri="{FF2B5EF4-FFF2-40B4-BE49-F238E27FC236}">
                <a16:creationId xmlns:a16="http://schemas.microsoft.com/office/drawing/2014/main" id="{3B52D6DC-4BC7-4493-B534-4791AF5F3EA1}"/>
              </a:ext>
            </a:extLst>
          </p:cNvPr>
          <p:cNvSpPr txBox="1"/>
          <p:nvPr/>
        </p:nvSpPr>
        <p:spPr>
          <a:xfrm>
            <a:off x="1196385" y="3134284"/>
            <a:ext cx="6703297" cy="861774"/>
          </a:xfrm>
          <a:prstGeom prst="rect">
            <a:avLst/>
          </a:prstGeom>
          <a:noFill/>
        </p:spPr>
        <p:txBody>
          <a:bodyPr wrap="square">
            <a:spAutoFit/>
          </a:bodyPr>
          <a:lstStyle/>
          <a:p>
            <a:pPr rtl="0">
              <a:spcBef>
                <a:spcPts val="0"/>
              </a:spcBef>
              <a:spcAft>
                <a:spcPts val="0"/>
              </a:spcAft>
            </a:pPr>
            <a:r>
              <a:rPr lang="en-GB" sz="1600" b="1" i="0" u="none" strike="noStrike" dirty="0">
                <a:solidFill>
                  <a:srgbClr val="000000"/>
                </a:solidFill>
                <a:effectLst/>
              </a:rPr>
              <a:t>ecosystem</a:t>
            </a:r>
            <a:r>
              <a:rPr lang="en-GB" sz="1600" b="0" i="0" u="none" strike="noStrike" dirty="0">
                <a:solidFill>
                  <a:srgbClr val="000000"/>
                </a:solidFill>
                <a:effectLst/>
              </a:rPr>
              <a:t> - An area of living and non-living things, such as insects, birds and animals, as well as water, rocks and sand.</a:t>
            </a:r>
            <a:endParaRPr lang="en-GB" sz="1600" b="0" dirty="0">
              <a:effectLst/>
            </a:endParaRPr>
          </a:p>
          <a:p>
            <a:pPr rtl="0">
              <a:spcBef>
                <a:spcPts val="0"/>
              </a:spcBef>
              <a:spcAft>
                <a:spcPts val="0"/>
              </a:spcAft>
            </a:pPr>
            <a:endParaRPr lang="en-GB" sz="1800" b="1" i="0" u="none" strike="noStrike" dirty="0">
              <a:solidFill>
                <a:srgbClr val="000000"/>
              </a:solidFill>
              <a:effectLst/>
            </a:endParaRPr>
          </a:p>
        </p:txBody>
      </p:sp>
      <p:sp>
        <p:nvSpPr>
          <p:cNvPr id="15" name="TextBox 14">
            <a:extLst>
              <a:ext uri="{FF2B5EF4-FFF2-40B4-BE49-F238E27FC236}">
                <a16:creationId xmlns:a16="http://schemas.microsoft.com/office/drawing/2014/main" id="{1E0E20C3-CFA6-4BA4-A473-5D56D15B8C48}"/>
              </a:ext>
            </a:extLst>
          </p:cNvPr>
          <p:cNvSpPr txBox="1"/>
          <p:nvPr/>
        </p:nvSpPr>
        <p:spPr>
          <a:xfrm>
            <a:off x="1204565" y="3831682"/>
            <a:ext cx="7141312" cy="584775"/>
          </a:xfrm>
          <a:prstGeom prst="rect">
            <a:avLst/>
          </a:prstGeom>
          <a:noFill/>
        </p:spPr>
        <p:txBody>
          <a:bodyPr wrap="square">
            <a:spAutoFit/>
          </a:bodyPr>
          <a:lstStyle/>
          <a:p>
            <a:r>
              <a:rPr lang="en-GB" sz="1600" b="1" i="0" u="none" strike="noStrike" dirty="0">
                <a:solidFill>
                  <a:srgbClr val="000000"/>
                </a:solidFill>
                <a:effectLst/>
              </a:rPr>
              <a:t>endangered</a:t>
            </a:r>
            <a:r>
              <a:rPr lang="en-GB" sz="1600" b="0" i="0" u="none" strike="noStrike" dirty="0">
                <a:solidFill>
                  <a:srgbClr val="000000"/>
                </a:solidFill>
                <a:effectLst/>
              </a:rPr>
              <a:t> - Refers to an animal or plant that is in danger of disappearing altogether because there are so few of them left.</a:t>
            </a:r>
            <a:endParaRPr lang="en-GB" sz="1600" dirty="0"/>
          </a:p>
        </p:txBody>
      </p:sp>
      <p:sp>
        <p:nvSpPr>
          <p:cNvPr id="17" name="TextBox 16">
            <a:extLst>
              <a:ext uri="{FF2B5EF4-FFF2-40B4-BE49-F238E27FC236}">
                <a16:creationId xmlns:a16="http://schemas.microsoft.com/office/drawing/2014/main" id="{1EF31E2F-129E-403F-ADB7-757F528327AB}"/>
              </a:ext>
            </a:extLst>
          </p:cNvPr>
          <p:cNvSpPr txBox="1"/>
          <p:nvPr/>
        </p:nvSpPr>
        <p:spPr>
          <a:xfrm>
            <a:off x="1204564" y="4561493"/>
            <a:ext cx="7484555" cy="584775"/>
          </a:xfrm>
          <a:prstGeom prst="rect">
            <a:avLst/>
          </a:prstGeom>
          <a:noFill/>
        </p:spPr>
        <p:txBody>
          <a:bodyPr wrap="square">
            <a:spAutoFit/>
          </a:bodyPr>
          <a:lstStyle/>
          <a:p>
            <a:r>
              <a:rPr lang="en-GB" sz="1600" b="1" i="0" u="none" strike="noStrike" dirty="0">
                <a:solidFill>
                  <a:srgbClr val="000000"/>
                </a:solidFill>
                <a:effectLst/>
              </a:rPr>
              <a:t>habitat</a:t>
            </a:r>
            <a:r>
              <a:rPr lang="en-GB" sz="1600" b="0" i="0" u="none" strike="noStrike" dirty="0">
                <a:solidFill>
                  <a:srgbClr val="000000"/>
                </a:solidFill>
                <a:effectLst/>
              </a:rPr>
              <a:t> - The natural home for a plant or animal where there is </a:t>
            </a:r>
            <a:r>
              <a:rPr lang="en-GB" sz="1600" b="0" i="0" u="none" strike="noStrike">
                <a:solidFill>
                  <a:srgbClr val="000000"/>
                </a:solidFill>
                <a:effectLst/>
              </a:rPr>
              <a:t>food               and </a:t>
            </a:r>
            <a:r>
              <a:rPr lang="en-GB" sz="1600" b="0" i="0" u="none" strike="noStrike" dirty="0">
                <a:solidFill>
                  <a:srgbClr val="000000"/>
                </a:solidFill>
                <a:effectLst/>
              </a:rPr>
              <a:t>shelter.</a:t>
            </a:r>
            <a:endParaRPr lang="en-GB" sz="1600" dirty="0"/>
          </a:p>
        </p:txBody>
      </p:sp>
      <p:sp>
        <p:nvSpPr>
          <p:cNvPr id="19" name="TextBox 18">
            <a:extLst>
              <a:ext uri="{FF2B5EF4-FFF2-40B4-BE49-F238E27FC236}">
                <a16:creationId xmlns:a16="http://schemas.microsoft.com/office/drawing/2014/main" id="{31A7A737-0DE6-4347-A671-7D5600186131}"/>
              </a:ext>
            </a:extLst>
          </p:cNvPr>
          <p:cNvSpPr txBox="1"/>
          <p:nvPr/>
        </p:nvSpPr>
        <p:spPr>
          <a:xfrm>
            <a:off x="1204564" y="5268876"/>
            <a:ext cx="7001984" cy="584775"/>
          </a:xfrm>
          <a:prstGeom prst="rect">
            <a:avLst/>
          </a:prstGeom>
          <a:noFill/>
        </p:spPr>
        <p:txBody>
          <a:bodyPr wrap="square">
            <a:spAutoFit/>
          </a:bodyPr>
          <a:lstStyle/>
          <a:p>
            <a:r>
              <a:rPr lang="en-GB" sz="1600" b="1" i="0" u="none" strike="noStrike" dirty="0">
                <a:solidFill>
                  <a:srgbClr val="000000"/>
                </a:solidFill>
                <a:effectLst/>
              </a:rPr>
              <a:t>species</a:t>
            </a:r>
            <a:r>
              <a:rPr lang="en-GB" sz="1600" b="0" i="0" u="none" strike="noStrike" dirty="0">
                <a:solidFill>
                  <a:srgbClr val="000000"/>
                </a:solidFill>
                <a:effectLst/>
              </a:rPr>
              <a:t> - The way a living thing is classified according to scientists, based on a range of criteria.</a:t>
            </a:r>
            <a:endParaRPr lang="en-GB" sz="1600" dirty="0"/>
          </a:p>
        </p:txBody>
      </p:sp>
    </p:spTree>
    <p:extLst>
      <p:ext uri="{BB962C8B-B14F-4D97-AF65-F5344CB8AC3E}">
        <p14:creationId xmlns:p14="http://schemas.microsoft.com/office/powerpoint/2010/main" val="18638763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1A90BC75-92A4-4B71-B446-A2744BB9FB94}"/>
              </a:ext>
            </a:extLst>
          </p:cNvPr>
          <p:cNvSpPr/>
          <p:nvPr/>
        </p:nvSpPr>
        <p:spPr>
          <a:xfrm>
            <a:off x="83890" y="5956183"/>
            <a:ext cx="1199625" cy="7633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a:extLst>
              <a:ext uri="{FF2B5EF4-FFF2-40B4-BE49-F238E27FC236}">
                <a16:creationId xmlns:a16="http://schemas.microsoft.com/office/drawing/2014/main" id="{08247AF9-B94A-4F9E-B4B0-02290EAFC5DB}"/>
              </a:ext>
            </a:extLst>
          </p:cNvPr>
          <p:cNvSpPr/>
          <p:nvPr/>
        </p:nvSpPr>
        <p:spPr>
          <a:xfrm>
            <a:off x="8388991" y="6016304"/>
            <a:ext cx="671119" cy="7633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C62058F5-E99F-4F27-B9E9-05AC47688FF5}" vid="{052CBA24-7177-4CBD-BE8E-943201157C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234</TotalTime>
  <Words>2817</Words>
  <Application>Microsoft Office PowerPoint</Application>
  <PresentationFormat>On-screen Show (4:3)</PresentationFormat>
  <Paragraphs>116</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Twinkl</vt:lpstr>
      <vt:lpstr>Roboto</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Shannon Andrews</dc:creator>
  <cp:lastModifiedBy>Shannon Andrews</cp:lastModifiedBy>
  <cp:revision>41</cp:revision>
  <dcterms:created xsi:type="dcterms:W3CDTF">2020-11-20T14:38:00Z</dcterms:created>
  <dcterms:modified xsi:type="dcterms:W3CDTF">2020-12-07T10:46:50Z</dcterms:modified>
</cp:coreProperties>
</file>