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5586BE-5029-5C1A-01BE-24D6BE60817B}" v="2720" dt="2026-04-15T19:20:06.112"/>
    <p1510:client id="{EB78BB3B-1D79-214B-E110-D9D48837D548}" v="748" dt="2026-04-15T20:08:57.6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396" autoAdjust="0"/>
    <p:restoredTop sz="94796" autoAdjust="0"/>
  </p:normalViewPr>
  <p:slideViewPr>
    <p:cSldViewPr snapToGrid="0">
      <p:cViewPr varScale="1">
        <p:scale>
          <a:sx n="78" d="100"/>
          <a:sy n="78" d="100"/>
        </p:scale>
        <p:origin x="134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4FB54-D033-43EB-9841-A221D43DB1D4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AE98A-F25A-42A8-946C-E4D784AA63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991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E98A-F25A-42A8-946C-E4D784AA6346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420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6006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9191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79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852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276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2026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8291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3700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80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81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518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3900A-631A-4E49-8B2D-3B62FB8CE415}" type="datetimeFigureOut">
              <a:rPr lang="en-GB" smtClean="0"/>
              <a:t>16/04/2026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D8C1B-DCE9-4863-8344-9C98C1E68A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569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microsoft.com/office/2007/relationships/hdphoto" Target="../media/hdphoto7.wdp"/><Relationship Id="rId3" Type="http://schemas.openxmlformats.org/officeDocument/2006/relationships/image" Target="../media/image1.png"/><Relationship Id="rId21" Type="http://schemas.openxmlformats.org/officeDocument/2006/relationships/image" Target="../media/image11.png"/><Relationship Id="rId7" Type="http://schemas.microsoft.com/office/2007/relationships/hdphoto" Target="../media/hdphoto2.wdp"/><Relationship Id="rId12" Type="http://schemas.openxmlformats.org/officeDocument/2006/relationships/image" Target="../media/image6.png"/><Relationship Id="rId1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6" Type="http://schemas.microsoft.com/office/2007/relationships/hdphoto" Target="../media/hdphoto6.wdp"/><Relationship Id="rId20" Type="http://schemas.microsoft.com/office/2007/relationships/hdphoto" Target="../media/hdphoto8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hdphoto" Target="../media/hdphoto4.wdp"/><Relationship Id="rId24" Type="http://schemas.openxmlformats.org/officeDocument/2006/relationships/image" Target="../media/image13.jpeg"/><Relationship Id="rId5" Type="http://schemas.microsoft.com/office/2007/relationships/hdphoto" Target="../media/hdphoto1.wdp"/><Relationship Id="rId15" Type="http://schemas.openxmlformats.org/officeDocument/2006/relationships/image" Target="../media/image8.png"/><Relationship Id="rId23" Type="http://schemas.openxmlformats.org/officeDocument/2006/relationships/image" Target="../media/image12.jpeg"/><Relationship Id="rId10" Type="http://schemas.openxmlformats.org/officeDocument/2006/relationships/image" Target="../media/image5.png"/><Relationship Id="rId19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microsoft.com/office/2007/relationships/hdphoto" Target="../media/hdphoto3.wdp"/><Relationship Id="rId14" Type="http://schemas.microsoft.com/office/2007/relationships/hdphoto" Target="../media/hdphoto5.wdp"/><Relationship Id="rId22" Type="http://schemas.microsoft.com/office/2007/relationships/hdphoto" Target="../media/hdphoto9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99946" y="1669"/>
            <a:ext cx="797748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>
                <a:solidFill>
                  <a:schemeClr val="bg1"/>
                </a:solidFill>
                <a:latin typeface="Arial"/>
                <a:cs typeface="Arial"/>
              </a:rPr>
              <a:t>Year 5.6 – Summer 2026</a:t>
            </a:r>
          </a:p>
          <a:p>
            <a:pPr algn="ctr"/>
            <a:r>
              <a:rPr lang="en-GB" sz="1400">
                <a:solidFill>
                  <a:schemeClr val="bg1"/>
                </a:solidFill>
                <a:latin typeface="Arial"/>
                <a:cs typeface="Arial"/>
              </a:rPr>
              <a:t>Visits/Visitors: Go Ape Wendover and Bushcraft Residential  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48097" y="85061"/>
            <a:ext cx="2743201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094383" y="85061"/>
            <a:ext cx="2743201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ounded Rectangle 16"/>
          <p:cNvSpPr/>
          <p:nvPr/>
        </p:nvSpPr>
        <p:spPr>
          <a:xfrm rot="16200000">
            <a:off x="678712" y="2530545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ounded Rectangle 17"/>
          <p:cNvSpPr/>
          <p:nvPr/>
        </p:nvSpPr>
        <p:spPr>
          <a:xfrm rot="16200000">
            <a:off x="3630817" y="2530542"/>
            <a:ext cx="1881968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ounded Rectangle 18"/>
          <p:cNvSpPr/>
          <p:nvPr/>
        </p:nvSpPr>
        <p:spPr>
          <a:xfrm rot="16200000">
            <a:off x="6562062" y="2530541"/>
            <a:ext cx="1881966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ounded Rectangle 19"/>
          <p:cNvSpPr/>
          <p:nvPr/>
        </p:nvSpPr>
        <p:spPr>
          <a:xfrm rot="16200000">
            <a:off x="9525002" y="2530542"/>
            <a:ext cx="1881964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 rot="16200000">
            <a:off x="678713" y="4492251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ounded Rectangle 21"/>
          <p:cNvSpPr/>
          <p:nvPr/>
        </p:nvSpPr>
        <p:spPr>
          <a:xfrm rot="16200000">
            <a:off x="3599120" y="4492251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 rot="16200000">
            <a:off x="6559515" y="4490750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ounded Rectangle 23"/>
          <p:cNvSpPr/>
          <p:nvPr/>
        </p:nvSpPr>
        <p:spPr>
          <a:xfrm rot="16200000">
            <a:off x="9524999" y="4492252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ounded Rectangle 24"/>
          <p:cNvSpPr/>
          <p:nvPr/>
        </p:nvSpPr>
        <p:spPr>
          <a:xfrm rot="16200000">
            <a:off x="3518214" y="430923"/>
            <a:ext cx="2107178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ounded Rectangle 26"/>
          <p:cNvSpPr/>
          <p:nvPr/>
        </p:nvSpPr>
        <p:spPr>
          <a:xfrm rot="16200000">
            <a:off x="6429879" y="429966"/>
            <a:ext cx="2132484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193598" y="85061"/>
            <a:ext cx="2849521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</a:p>
          <a:p>
            <a:pPr algn="ctr"/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/>
                <a:cs typeface="Arial"/>
              </a:rPr>
              <a:t>Writing to Persuade: Script for an Advert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Explore ideas for a 'problem solving product' and think about audience and purpose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Select appropriate grammar and vocabulary e.g. modal verbs, passive and active voice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Use rhetorical questions to grab attention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Use the 'power of three' to create memorable, impactful messages</a:t>
            </a:r>
          </a:p>
          <a:p>
            <a:r>
              <a:rPr lang="en-GB" sz="1000" b="1" dirty="0">
                <a:latin typeface="Arial"/>
                <a:cs typeface="Arial"/>
              </a:rPr>
              <a:t>Writing to Entertain: Suspense and Mystery</a:t>
            </a:r>
            <a:endParaRPr lang="en-GB" sz="2000" b="1" dirty="0">
              <a:latin typeface="Arial"/>
              <a:cs typeface="Arial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Explore the language and features of mystery storytelling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Understand and deploy the 'show, don't tell' technique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Reflect on how language can create atmosphere and affect the reader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42555" y="399696"/>
            <a:ext cx="2795027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Compare and classify geometric shapes based on their properties and sizes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Find unknown angles in triangles, quadrilaterals, and regular polygons</a:t>
            </a: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Illustrate and name parts of circles, including radius, diameter and circumference</a:t>
            </a:r>
          </a:p>
          <a:p>
            <a:pPr marL="285750" indent="-2857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Draw and translate shapes on a coordinate grid in all four quadrants</a:t>
            </a:r>
          </a:p>
          <a:p>
            <a:pPr marL="285750" indent="-2857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Interpret pie charts and line graphs, and use these to solve problems involving percentages and time</a:t>
            </a: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Calculate and interpret the mean as an average, and use it to compare two sets of data in context (e.g. sports results)</a:t>
            </a:r>
            <a:endParaRPr lang="en-GB" dirty="0">
              <a:latin typeface="Arial"/>
              <a:cs typeface="Arial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205562" y="114085"/>
            <a:ext cx="243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233888" y="634646"/>
            <a:ext cx="2740631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000" b="1" dirty="0">
                <a:latin typeface="Arial"/>
                <a:cs typeface="Arial"/>
              </a:rPr>
              <a:t>Electricity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/>
                <a:cs typeface="Arial"/>
              </a:rPr>
              <a:t>Describe the parts of a circuit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/>
                <a:cs typeface="Arial"/>
              </a:rPr>
              <a:t>Explore voltage and its effect on a circuit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/>
                <a:cs typeface="Arial"/>
              </a:rPr>
              <a:t>Identify problems and fix circuits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/>
                <a:cs typeface="Arial"/>
              </a:rPr>
              <a:t>Investigate what affects the output of a circuit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/>
                <a:cs typeface="Arial"/>
              </a:rPr>
              <a:t>Apply knowledge of circuits to a problem</a:t>
            </a:r>
          </a:p>
          <a:p>
            <a:r>
              <a:rPr lang="en-US" sz="1000" b="1" dirty="0">
                <a:latin typeface="Arial"/>
                <a:cs typeface="Arial"/>
              </a:rPr>
              <a:t>Light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Explore how light travels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Explore reflection and how we see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Investigate shadows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rial"/>
              <a:cs typeface="Arial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41361" y="709728"/>
            <a:ext cx="2755181" cy="24622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</a:p>
          <a:p>
            <a:pPr fontAlgn="base"/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000" b="1" dirty="0">
                <a:latin typeface="Arial"/>
                <a:cs typeface="Arial"/>
              </a:rPr>
              <a:t>Staying Connected</a:t>
            </a: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base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Understand that digital devices can connect to form a network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Know that a router helps send data between networks, including the internet</a:t>
            </a:r>
            <a:endParaRPr lang="en-GB" sz="1000" dirty="0">
              <a:latin typeface="Arial"/>
              <a:ea typeface="Calibri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Understand that Wi-Fi and Ethernet cables are two common ways devices stay connected</a:t>
            </a:r>
            <a:endParaRPr lang="en-GB" sz="1000" dirty="0">
              <a:latin typeface="Arial"/>
              <a:ea typeface="Calibri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Know that data sent over a network is broken into small pieces called packets</a:t>
            </a:r>
            <a:endParaRPr lang="en-GB" sz="1000" dirty="0">
              <a:latin typeface="Arial"/>
              <a:ea typeface="Calibri"/>
              <a:cs typeface="Arial"/>
            </a:endParaRPr>
          </a:p>
          <a:p>
            <a:endParaRPr lang="en-GB" sz="1000" dirty="0">
              <a:latin typeface="Arial"/>
              <a:cs typeface="Arial"/>
            </a:endParaRPr>
          </a:p>
          <a:p>
            <a:pPr fontAlgn="base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dirty="0"/>
              <a:t>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38687" y="2921993"/>
            <a:ext cx="2741587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  <a:p>
            <a:r>
              <a:rPr lang="en-GB" sz="1000" b="1" dirty="0">
                <a:latin typeface="Arial"/>
                <a:cs typeface="Arial"/>
              </a:rPr>
              <a:t>Freedom, Justice and Fairness</a:t>
            </a: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Explain what freedom means in different contexts</a:t>
            </a:r>
          </a:p>
          <a:p>
            <a:pPr marL="285750" indent="-2857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Retell the story of Moses (Judaism and Christianity) and describe how it shows the struggle for freedom and justice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Compare ideas about justice in religious stories (e.g. Exodus) with those in other stories 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To compare and discuss stories from different traditions (Buddhism)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1323" y="5051596"/>
            <a:ext cx="2844542" cy="178510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Spanish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ea typeface="+mn-lt"/>
                <a:cs typeface="Arial"/>
              </a:rPr>
              <a:t>Name and describe different types of housing (e.g. </a:t>
            </a:r>
            <a:r>
              <a:rPr lang="en-GB" sz="1000" dirty="0" err="1">
                <a:latin typeface="Arial"/>
                <a:ea typeface="+mn-lt"/>
                <a:cs typeface="Arial"/>
              </a:rPr>
              <a:t>una</a:t>
            </a:r>
            <a:r>
              <a:rPr lang="en-GB" sz="1000" dirty="0">
                <a:latin typeface="Arial"/>
                <a:ea typeface="+mn-lt"/>
                <a:cs typeface="Arial"/>
              </a:rPr>
              <a:t> casa, un </a:t>
            </a:r>
            <a:r>
              <a:rPr lang="en-GB" sz="1000" dirty="0" err="1">
                <a:latin typeface="Arial"/>
                <a:ea typeface="+mn-lt"/>
                <a:cs typeface="Arial"/>
              </a:rPr>
              <a:t>piso</a:t>
            </a:r>
            <a:r>
              <a:rPr lang="en-GB" sz="1000" dirty="0">
                <a:latin typeface="Arial"/>
                <a:ea typeface="+mn-lt"/>
                <a:cs typeface="Arial"/>
              </a:rPr>
              <a:t>) and identify key rooms and features of a home</a:t>
            </a:r>
            <a:endParaRPr lang="en-GB" sz="1000" dirty="0">
              <a:latin typeface="Arial"/>
              <a:ea typeface="Calibri" panose="020F0502020204030204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ea typeface="+mn-lt"/>
                <a:cs typeface="Arial"/>
              </a:rPr>
              <a:t>Tell the time in Spanish using </a:t>
            </a:r>
            <a:r>
              <a:rPr lang="en-GB" sz="1000" dirty="0" err="1">
                <a:latin typeface="Arial"/>
                <a:ea typeface="+mn-lt"/>
                <a:cs typeface="Arial"/>
              </a:rPr>
              <a:t>en</a:t>
            </a:r>
            <a:r>
              <a:rPr lang="en-GB" sz="1000" dirty="0">
                <a:latin typeface="Arial"/>
                <a:ea typeface="+mn-lt"/>
                <a:cs typeface="Arial"/>
              </a:rPr>
              <a:t> punto, y media, and simple phrases like ¿</a:t>
            </a:r>
            <a:r>
              <a:rPr lang="en-GB" sz="1000" dirty="0" err="1">
                <a:latin typeface="Arial"/>
                <a:ea typeface="+mn-lt"/>
                <a:cs typeface="Arial"/>
              </a:rPr>
              <a:t>Qué</a:t>
            </a:r>
            <a:r>
              <a:rPr lang="en-GB" sz="1000" dirty="0">
                <a:latin typeface="Arial"/>
                <a:ea typeface="+mn-lt"/>
                <a:cs typeface="Arial"/>
              </a:rPr>
              <a:t> hora es? to answer questions</a:t>
            </a:r>
            <a:endParaRPr lang="en-GB" sz="1000" dirty="0">
              <a:latin typeface="Arial"/>
              <a:ea typeface="Calibri" panose="020F0502020204030204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GB" sz="1000">
                <a:latin typeface="Arial"/>
                <a:ea typeface="+mn-lt"/>
                <a:cs typeface="Arial"/>
              </a:rPr>
              <a:t>Engage in short conversations about daily routines and home life</a:t>
            </a:r>
            <a:endParaRPr lang="en-GB">
              <a:latin typeface="Arial"/>
              <a:ea typeface="Calibri" panose="020F0502020204030204"/>
              <a:cs typeface="Arial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140426" y="2935753"/>
            <a:ext cx="2911184" cy="21544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PSHE</a:t>
            </a:r>
          </a:p>
          <a:p>
            <a:r>
              <a:rPr lang="en-US" sz="1000" b="1">
                <a:latin typeface="Arial"/>
                <a:cs typeface="Arial"/>
              </a:rPr>
              <a:t>Relationships</a:t>
            </a:r>
            <a:endParaRPr lang="en-US" sz="1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1000">
                <a:solidFill>
                  <a:srgbClr val="0F1115"/>
                </a:solidFill>
                <a:latin typeface="Arial"/>
                <a:cs typeface="Arial"/>
              </a:rPr>
              <a:t>Understand that friendships and family relationships can change over time and know how to seek support when needed </a:t>
            </a:r>
            <a:endParaRPr lang="en-US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rgbClr val="0F1115"/>
                </a:solidFill>
                <a:latin typeface="Arial"/>
                <a:cs typeface="Arial"/>
              </a:rPr>
              <a:t>See the importance of communication, respect and negotiation</a:t>
            </a:r>
          </a:p>
          <a:p>
            <a:r>
              <a:rPr lang="en-US" sz="1000" b="1">
                <a:latin typeface="Arial"/>
                <a:cs typeface="Arial"/>
              </a:rPr>
              <a:t>Changing Me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1000">
                <a:latin typeface="Arial"/>
                <a:cs typeface="Arial"/>
              </a:rPr>
              <a:t>Understand the physical and emotional changes that happen during puberty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000">
                <a:latin typeface="Arial"/>
                <a:cs typeface="Arial"/>
              </a:rPr>
              <a:t>Know that growing and changing is a natural process</a:t>
            </a:r>
          </a:p>
          <a:p>
            <a:endParaRPr lang="en-US" sz="1000" dirty="0">
              <a:latin typeface="Arial"/>
              <a:cs typeface="Arial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233888" y="4887683"/>
            <a:ext cx="2774318" cy="20005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Music </a:t>
            </a:r>
          </a:p>
          <a:p>
            <a:r>
              <a:rPr lang="en-US" sz="1000" b="1">
                <a:latin typeface="Arial"/>
                <a:cs typeface="Arial"/>
              </a:rPr>
              <a:t>Texture and Notation</a:t>
            </a:r>
            <a:endParaRPr lang="en-US" sz="1000" b="1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1000">
                <a:latin typeface="Arial"/>
                <a:cs typeface="Arial"/>
              </a:rPr>
              <a:t>Understand that texture describes how many layers of sound are heard at once </a:t>
            </a:r>
          </a:p>
          <a:p>
            <a:pPr marL="171450" indent="-171450">
              <a:buFont typeface="Arial"/>
              <a:buChar char="•"/>
            </a:pPr>
            <a:r>
              <a:rPr lang="en-US" sz="1000">
                <a:latin typeface="Arial"/>
                <a:cs typeface="Arial"/>
              </a:rPr>
              <a:t>Read and respond to staff notation using simple pitch and rhythm symbols</a:t>
            </a:r>
            <a:endParaRPr lang="en-US" sz="1000">
              <a:latin typeface="Arial"/>
              <a:ea typeface="Calibri" panose="020F0502020204030204"/>
              <a:cs typeface="Arial"/>
            </a:endParaRPr>
          </a:p>
          <a:p>
            <a:r>
              <a:rPr lang="en-US" sz="1000" b="1">
                <a:latin typeface="Arial"/>
                <a:cs typeface="Arial"/>
              </a:rPr>
              <a:t>Structure and Timbre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Arial"/>
                <a:cs typeface="Arial"/>
              </a:rPr>
              <a:t>Identify and describe musical structure, including repeated sections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Arial"/>
                <a:cs typeface="Arial"/>
              </a:rPr>
              <a:t>Explain what timbre means (the unique quality or </a:t>
            </a:r>
            <a:r>
              <a:rPr lang="en-US" sz="1000" dirty="0" err="1">
                <a:latin typeface="Arial"/>
                <a:cs typeface="Arial"/>
              </a:rPr>
              <a:t>colour</a:t>
            </a:r>
            <a:r>
              <a:rPr lang="en-US" sz="1000" dirty="0">
                <a:latin typeface="Arial"/>
                <a:cs typeface="Arial"/>
              </a:rPr>
              <a:t> of a sound)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endParaRPr lang="en-US" sz="1000" b="1" dirty="0">
              <a:latin typeface="Arial"/>
              <a:cs typeface="Aria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102936" y="2967963"/>
            <a:ext cx="2898453" cy="21544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PE</a:t>
            </a:r>
          </a:p>
          <a:p>
            <a:r>
              <a:rPr lang="en-GB" sz="1000" b="1">
                <a:latin typeface="Arial"/>
                <a:cs typeface="Arial"/>
              </a:rPr>
              <a:t>Fitness and Personal Best</a:t>
            </a:r>
            <a:endParaRPr lang="en-GB" sz="1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>
                <a:latin typeface="Arial"/>
                <a:cs typeface="Arial"/>
              </a:rPr>
              <a:t>Use equipment and stop watches to gather baseline data on fitness and flexibility</a:t>
            </a:r>
            <a:endParaRPr lang="en-GB" sz="1000" dirty="0">
              <a:latin typeface="Arial"/>
              <a:cs typeface="Arial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Create cardio drills and flexibility tests and monitor progress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>
                <a:latin typeface="Arial"/>
                <a:cs typeface="Arial"/>
              </a:rPr>
              <a:t>Athletics</a:t>
            </a: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Develop running, jumping and throwing techniques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solidFill>
                  <a:srgbClr val="0F1115"/>
                </a:solidFill>
                <a:latin typeface="Arial"/>
                <a:cs typeface="Arial"/>
              </a:rPr>
              <a:t>Measure personal performance; explain how to improve speed, distance or accuracy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GB" sz="1000" dirty="0">
              <a:latin typeface="Arial"/>
              <a:cs typeface="Arial"/>
            </a:endParaRPr>
          </a:p>
          <a:p>
            <a:endParaRPr lang="en-GB" sz="1000">
              <a:latin typeface="Arial"/>
              <a:cs typeface="Arial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088115" y="4821428"/>
            <a:ext cx="2930827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Art/DT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000" b="1" dirty="0">
                <a:latin typeface="Arial"/>
                <a:cs typeface="Arial"/>
              </a:rPr>
              <a:t>Patchwork</a:t>
            </a: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Understand that patchwork involves sewing together small pieces of fabric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Select and join fabrics using basic stitching techniques (e.g. running stitch, blanket stitch)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Evaluate the finished patchwork product by considering strength and appearance</a:t>
            </a:r>
          </a:p>
          <a:p>
            <a:r>
              <a:rPr lang="en-GB" sz="1000" b="1" dirty="0">
                <a:latin typeface="Arial"/>
                <a:cs typeface="Arial"/>
              </a:rPr>
              <a:t>Bridges of London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Explore different types of bridges (e.g. beam, arch, truss, suspension)</a:t>
            </a:r>
          </a:p>
          <a:p>
            <a:endParaRPr lang="en-GB" sz="1000" dirty="0">
              <a:latin typeface="Arial"/>
              <a:cs typeface="Arial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072947" y="2887673"/>
            <a:ext cx="2744001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Geography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000" b="1" dirty="0">
                <a:latin typeface="Arial"/>
                <a:cs typeface="Arial"/>
              </a:rPr>
              <a:t>Human Geography and Global Trade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Understand the meaning of global trade, including imports and exports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/>
                <a:cs typeface="Arial"/>
              </a:rPr>
              <a:t>Identify where everyday products (e.g. food, clothing, electronics) come from and describe the global supply chain</a:t>
            </a:r>
            <a:endParaRPr lang="en-GB" dirty="0">
              <a:latin typeface="Arial"/>
              <a:ea typeface="Calibri" panose="020F0502020204030204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the concept of fair trade, explain how it supports farmers and workers in developing countries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102842" y="4821428"/>
            <a:ext cx="2734740" cy="27084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History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US" sz="1000" b="1" dirty="0">
                <a:latin typeface="Arial"/>
                <a:cs typeface="Arial"/>
              </a:rPr>
              <a:t>Local History: Cassiobury Park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Arial"/>
                <a:cs typeface="Arial"/>
              </a:rPr>
              <a:t>Understand who the Capell family and the Earls of Essex were, and explain how they shaped the development of Cassiobury Park and the local area over time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Arial"/>
                <a:cs typeface="Arial"/>
              </a:rPr>
              <a:t>Use historical sources to investigate what Cassiobury House and Park looked like in different periods, from the 16th century to its demolition</a:t>
            </a:r>
            <a:endParaRPr lang="en-US" dirty="0">
              <a:latin typeface="Arial"/>
              <a:cs typeface="Arial"/>
            </a:endParaRPr>
          </a:p>
          <a:p>
            <a:endParaRPr lang="en-US" sz="1000" dirty="0">
              <a:latin typeface="Arial"/>
              <a:cs typeface="Arial"/>
            </a:endParaRPr>
          </a:p>
          <a:p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113" y="5131363"/>
            <a:ext cx="306146" cy="203726"/>
          </a:xfrm>
          <a:prstGeom prst="rect">
            <a:avLst/>
          </a:prstGeom>
        </p:spPr>
      </p:pic>
      <p:pic>
        <p:nvPicPr>
          <p:cNvPr id="31" name="Picture 30" descr="C:\Users\scachra\Local Settings\Temporary Internet Files\Content.MSO\B0BF05AE.tmp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84878" y1="82520" x2="84878" y2="825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213" y="85061"/>
            <a:ext cx="544046" cy="477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 descr="C:\Users\scachra\Local Settings\Temporary Internet Files\Content.MSO\31E514C4.tmp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231">
            <a:off x="5033763" y="4573664"/>
            <a:ext cx="1624321" cy="1604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 descr="C:\Users\scachra\Local Settings\Temporary Internet Files\Content.MSO\87896011.tmp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724" y="4814623"/>
            <a:ext cx="333978" cy="501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 descr="D&amp;T | St Wilfrid's CE Primary School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677" y="4881672"/>
            <a:ext cx="498967" cy="348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96734" y="4976023"/>
            <a:ext cx="494367" cy="349945"/>
          </a:xfrm>
          <a:prstGeom prst="rect">
            <a:avLst/>
          </a:prstGeom>
        </p:spPr>
      </p:pic>
      <p:pic>
        <p:nvPicPr>
          <p:cNvPr id="50" name="Picture 49" descr="C:\Users\scachra\Local Settings\Temporary Internet Files\Content.MSO\71DBD374.tmp"/>
          <p:cNvPicPr/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096" y="2747927"/>
            <a:ext cx="891911" cy="828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50" descr="Maths Clipart Transparent PNG Hd, Math Clipart Cartoon Style ..."/>
          <p:cNvPicPr/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7619" y="19944"/>
            <a:ext cx="743482" cy="510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 descr="Child, Geography , Ruler, Cartoon, Stationery, Map, Globe, Area transparent  background PNG clipart | HiClipart"/>
          <p:cNvPicPr/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4860" y="2902730"/>
            <a:ext cx="493718" cy="643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 descr="Sports Equipment Clipart Physical Education - Physical Education Clip Art -  Free Transparent PNG Clipart Images Download"/>
          <p:cNvPicPr/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537" y="2967964"/>
            <a:ext cx="1092501" cy="423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54" descr="Science Project Chemistry Clip Art - Science Class Clipart, HD Png Download  - 681x800(#6935883) - PngFind"/>
          <p:cNvPicPr/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906" y="587241"/>
            <a:ext cx="785214" cy="611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220,100+ Computer Clipart Stock Illustrations, Royalty-Free Vector Graphics  &amp; Clip Art - iStock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383" y="775505"/>
            <a:ext cx="554148" cy="51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ngsnorth Primary School - PSHE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143" y="2995702"/>
            <a:ext cx="642939" cy="26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545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25FAEA1C4F3344AB78E76D2F79169B" ma:contentTypeVersion="16" ma:contentTypeDescription="Create a new document." ma:contentTypeScope="" ma:versionID="0f970caf1c7cff02ee1d1beeabe66df8">
  <xsd:schema xmlns:xsd="http://www.w3.org/2001/XMLSchema" xmlns:xs="http://www.w3.org/2001/XMLSchema" xmlns:p="http://schemas.microsoft.com/office/2006/metadata/properties" xmlns:ns2="468f008c-0b13-4b93-81d2-0bbcaf134911" xmlns:ns3="6f80d61e-a5e3-484f-b8b9-fa5f2143f788" targetNamespace="http://schemas.microsoft.com/office/2006/metadata/properties" ma:root="true" ma:fieldsID="210181b29581f780e404ce80a327ab23" ns2:_="" ns3:_="">
    <xsd:import namespace="468f008c-0b13-4b93-81d2-0bbcaf134911"/>
    <xsd:import namespace="6f80d61e-a5e3-484f-b8b9-fa5f2143f7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f008c-0b13-4b93-81d2-0bbcaf1349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aff610c-a35c-4aa8-8799-1ec39b33c3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80d61e-a5e3-484f-b8b9-fa5f2143f78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857d04c-b1d2-4880-82fa-544843917a17}" ma:internalName="TaxCatchAll" ma:showField="CatchAllData" ma:web="6f80d61e-a5e3-484f-b8b9-fa5f2143f7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8f008c-0b13-4b93-81d2-0bbcaf134911">
      <Terms xmlns="http://schemas.microsoft.com/office/infopath/2007/PartnerControls"/>
    </lcf76f155ced4ddcb4097134ff3c332f>
    <TaxCatchAll xmlns="6f80d61e-a5e3-484f-b8b9-fa5f2143f788" xsi:nil="true"/>
  </documentManagement>
</p:properties>
</file>

<file path=customXml/itemProps1.xml><?xml version="1.0" encoding="utf-8"?>
<ds:datastoreItem xmlns:ds="http://schemas.openxmlformats.org/officeDocument/2006/customXml" ds:itemID="{E2385A40-F7B1-450A-91D1-5FE1FB44A9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8f008c-0b13-4b93-81d2-0bbcaf134911"/>
    <ds:schemaRef ds:uri="6f80d61e-a5e3-484f-b8b9-fa5f2143f7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8E279A9-55F1-4465-B50D-94B02D1508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8B4B9C8-0984-4522-88EB-A7C2F1C4BF50}">
  <ds:schemaRefs>
    <ds:schemaRef ds:uri="http://purl.org/dc/terms/"/>
    <ds:schemaRef ds:uri="http://schemas.microsoft.com/office/2006/documentManagement/types"/>
    <ds:schemaRef ds:uri="http://purl.org/dc/elements/1.1/"/>
    <ds:schemaRef ds:uri="6f80d61e-a5e3-484f-b8b9-fa5f2143f788"/>
    <ds:schemaRef ds:uri="http://schemas.microsoft.com/office/infopath/2007/PartnerControls"/>
    <ds:schemaRef ds:uri="http://schemas.openxmlformats.org/package/2006/metadata/core-properties"/>
    <ds:schemaRef ds:uri="468f008c-0b13-4b93-81d2-0bbcaf134911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947</TotalTime>
  <Words>763</Words>
  <Application>Microsoft Office PowerPoint</Application>
  <PresentationFormat>Widescreen</PresentationFormat>
  <Paragraphs>91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Shafina Cachra</dc:creator>
  <cp:lastModifiedBy>Shafina Cachra</cp:lastModifiedBy>
  <cp:revision>355</cp:revision>
  <cp:lastPrinted>2025-12-12T09:58:30Z</cp:lastPrinted>
  <dcterms:created xsi:type="dcterms:W3CDTF">2025-11-25T14:18:41Z</dcterms:created>
  <dcterms:modified xsi:type="dcterms:W3CDTF">2026-04-16T08:48:44Z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0x0101006D25FAEA1C4F3344AB78E76D2F79169B</vt:lpwstr>
  </property>
  <property fmtid="{D5CDD505-2E9C-101B-9397-08002B2CF9AE}" pid="3" name="MediaServiceImageTags">
    <vt:lpwstr/>
  </property>
</Properties>
</file>