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17"/>
  </p:notesMasterIdLst>
  <p:handoutMasterIdLst>
    <p:handoutMasterId r:id="rId18"/>
  </p:handoutMasterIdLst>
  <p:sldIdLst>
    <p:sldId id="260" r:id="rId2"/>
    <p:sldId id="284" r:id="rId3"/>
    <p:sldId id="281" r:id="rId4"/>
    <p:sldId id="282" r:id="rId5"/>
    <p:sldId id="279" r:id="rId6"/>
    <p:sldId id="291" r:id="rId7"/>
    <p:sldId id="289" r:id="rId8"/>
    <p:sldId id="266" r:id="rId9"/>
    <p:sldId id="290" r:id="rId10"/>
    <p:sldId id="283" r:id="rId11"/>
    <p:sldId id="287" r:id="rId12"/>
    <p:sldId id="288" r:id="rId13"/>
    <p:sldId id="285" r:id="rId14"/>
    <p:sldId id="286" r:id="rId15"/>
    <p:sldId id="269" r:id="rId16"/>
  </p:sldIdLst>
  <p:sldSz cx="9144000" cy="6858000" type="screen4x3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t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t" anchorCtr="0" compatLnSpc="1">
            <a:prstTxWarp prst="textNoShape">
              <a:avLst/>
            </a:prstTxWarp>
          </a:bodyPr>
          <a:lstStyle>
            <a:lvl1pPr algn="r"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fld id="{5FCC6BD7-1660-4FBE-AF77-934BD1A2B1C9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b" anchorCtr="0" compatLnSpc="1">
            <a:prstTxWarp prst="textNoShape">
              <a:avLst/>
            </a:prstTxWarp>
          </a:bodyPr>
          <a:lstStyle>
            <a:lvl1pPr defTabSz="939800" eaLnBrk="0" hangingPunct="0">
              <a:defRPr sz="1200"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936" tIns="46968" rIns="93936" bIns="46968" numCol="1" anchor="b" anchorCtr="0" compatLnSpc="1">
            <a:prstTxWarp prst="textNoShape">
              <a:avLst/>
            </a:prstTxWarp>
          </a:bodyPr>
          <a:lstStyle>
            <a:lvl1pPr algn="r" defTabSz="939800">
              <a:defRPr sz="1200"/>
            </a:lvl1pPr>
          </a:lstStyle>
          <a:p>
            <a:pPr>
              <a:defRPr/>
            </a:pPr>
            <a:fld id="{6C548E9E-EA68-4E4A-87BB-C254466A67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C839C14-8F50-4614-8D1B-74A0D193926E}" type="datetimeFigureOut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314DBE3-DD99-45F6-95F5-A2B9F88CBE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fld id="{9050585F-900A-44DB-A4B0-741F437ACD51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0" name="Rectangle 39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4" name="Rectangle 33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6" name="Freeform 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Hexagon 1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Freeform 15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Hexagon 16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Freeform 25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3" name="Rectangle 42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789990A6-DAD7-4955-92EB-5A152E8A48CB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8550C11E-6266-4C2A-AF25-B54E8A0DBE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4787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6875C-512D-4481-9C2C-38C1ACEF1FAA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BB20E-D1C3-4544-8204-03191283C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015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A4AE-F7FB-4391-B782-ADC7E1E979A4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80A53-5A9B-481A-BEE6-C39648A291D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1471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630AB-941F-4263-A265-8E2F1FA6B886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18F54-6201-4012-A96D-2619CE18CE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7919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61B9C-4131-4263-9AAE-EB2D4894BFF5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D8B2-A1AD-4D0F-A896-8F324D575A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86022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79B3F-5F45-4C03-8EE4-033C75BE5935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B68A2-6B59-4554-B868-882FE40292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1908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4E13F-9F87-409F-8C55-8AF95040E666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014E2-2B27-4EB2-B94F-FFB24B4EEA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1198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21C64-AB5B-43CA-A36D-68522FD38B27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EBE97-9581-4547-81C0-268BDC85BB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51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/>
            <p:cNvGrpSpPr>
              <a:grpSpLocks/>
            </p:cNvGrpSpPr>
            <p:nvPr/>
          </p:nvGrpSpPr>
          <p:grpSpPr bwMode="auto">
            <a:xfrm>
              <a:off x="159" y="-1588"/>
              <a:ext cx="9141809" cy="6859588"/>
              <a:chOff x="159" y="-1588"/>
              <a:chExt cx="9141809" cy="6859588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159" y="0"/>
                <a:ext cx="2514434" cy="6858000"/>
                <a:chOff x="159" y="0"/>
                <a:chExt cx="2514434" cy="6858000"/>
              </a:xfrm>
            </p:grpSpPr>
            <p:sp>
              <p:nvSpPr>
                <p:cNvPr id="41" name="Rectangle 40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406" y="0"/>
                <a:ext cx="2514434" cy="6858000"/>
                <a:chOff x="-504" y="0"/>
                <a:chExt cx="2514434" cy="6858000"/>
              </a:xfrm>
            </p:grpSpPr>
            <p:sp>
              <p:nvSpPr>
                <p:cNvPr id="38" name="Rectangle 37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38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39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7534" y="-1588"/>
                <a:ext cx="2514434" cy="6858001"/>
                <a:chOff x="2032" y="1587"/>
                <a:chExt cx="2514434" cy="6858001"/>
              </a:xfrm>
            </p:grpSpPr>
            <p:sp>
              <p:nvSpPr>
                <p:cNvPr id="35" name="Rectangle 34"/>
                <p:cNvSpPr/>
                <p:nvPr/>
              </p:nvSpPr>
              <p:spPr>
                <a:xfrm>
                  <a:off x="916372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2032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36"/>
                <p:cNvSpPr/>
                <p:nvPr/>
              </p:nvSpPr>
              <p:spPr>
                <a:xfrm>
                  <a:off x="230617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1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1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1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1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1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16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17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18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19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20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21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22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23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24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25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4551A-BA37-4FC0-B0BF-1DE96CF09A4C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6DE1B-B6FA-4274-AFC5-F01796C303C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8754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2B6E2-0424-4771-8916-827ACF7DB211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BB7A3-05C7-4F5B-BFC5-D249A76C79B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9093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28CC7-DCDF-480F-9ABF-E25F205882FA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C7D59-8094-47EB-8D6F-B8F7ADD1AE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750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2F35F"/>
            </a:gs>
            <a:gs pos="62000">
              <a:srgbClr val="92BE3F"/>
            </a:gs>
            <a:gs pos="100000">
              <a:srgbClr val="80A33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6373" y="1587"/>
                  <a:ext cx="1600094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2033" y="1587"/>
                  <a:ext cx="45717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30618" y="1587"/>
                  <a:ext cx="761950" cy="6858001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EFEFE"/>
                </a:solidFill>
                <a:latin typeface="Century Gothic" pitchFamily="-65" charset="0"/>
                <a:cs typeface="Arial" charset="0"/>
              </a:defRPr>
            </a:lvl1pPr>
          </a:lstStyle>
          <a:p>
            <a:pPr>
              <a:defRPr/>
            </a:pPr>
            <a:fld id="{3E427E79-B6C5-43E2-805B-257D59F71DB0}" type="datetime1">
              <a:rPr lang="en-GB"/>
              <a:pPr>
                <a:defRPr/>
              </a:pPr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96B3CC63-BC65-4FE7-8AD3-D9A65A4D04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82" r:id="rId8"/>
    <p:sldLayoutId id="2147484183" r:id="rId9"/>
    <p:sldLayoutId id="2147484179" r:id="rId10"/>
    <p:sldLayoutId id="214748418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ＭＳ Ｐゴシック" pitchFamily="-65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-65" charset="0"/>
          <a:ea typeface="ＭＳ Ｐゴシック" pitchFamily="-65" charset="-128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ＭＳ Ｐゴシック" pitchFamily="-65" charset="-128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satspapers.org.uk/Page.aspx?TId=21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042988" y="1557338"/>
            <a:ext cx="7024687" cy="1512887"/>
          </a:xfrm>
        </p:spPr>
        <p:txBody>
          <a:bodyPr/>
          <a:lstStyle/>
          <a:p>
            <a:pPr algn="ctr" eaLnBrk="1" hangingPunct="1"/>
            <a:r>
              <a:rPr lang="en-GB" altLang="en-US" sz="4800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Phonics Screening Check Meeting</a:t>
            </a:r>
          </a:p>
        </p:txBody>
      </p:sp>
      <p:pic>
        <p:nvPicPr>
          <p:cNvPr id="717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75088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Content Placeholder 2"/>
          <p:cNvSpPr>
            <a:spLocks noGrp="1"/>
          </p:cNvSpPr>
          <p:nvPr>
            <p:ph idx="1"/>
          </p:nvPr>
        </p:nvSpPr>
        <p:spPr>
          <a:xfrm>
            <a:off x="2339975" y="3213100"/>
            <a:ext cx="4319588" cy="676275"/>
          </a:xfrm>
        </p:spPr>
        <p:txBody>
          <a:bodyPr/>
          <a:lstStyle/>
          <a:p>
            <a:pPr marL="69850" indent="0" algn="ctr" eaLnBrk="1" hangingPunct="1">
              <a:buFont typeface="Wingdings 2" panose="05020102010507070707" pitchFamily="18" charset="2"/>
              <a:buNone/>
            </a:pPr>
            <a:r>
              <a:rPr lang="en-GB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Wednesday 12</a:t>
            </a:r>
            <a:r>
              <a:rPr lang="en-GB" altLang="en-US" b="1" baseline="30000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th</a:t>
            </a:r>
            <a:r>
              <a:rPr lang="en-GB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October 2022</a:t>
            </a:r>
          </a:p>
          <a:p>
            <a:pPr marL="69850" indent="0" algn="ctr" eaLnBrk="1" hangingPunct="1">
              <a:buFont typeface="Wingdings 2" panose="05020102010507070707" pitchFamily="18" charset="2"/>
              <a:buNone/>
            </a:pPr>
            <a:r>
              <a:rPr lang="en-GB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Mrs </a:t>
            </a:r>
            <a:r>
              <a:rPr lang="en-GB" altLang="en-US" b="1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Rowlinson</a:t>
            </a:r>
            <a:endParaRPr lang="en-GB" altLang="en-US" b="1" dirty="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1031875" y="692150"/>
            <a:ext cx="7024688" cy="1143000"/>
          </a:xfrm>
        </p:spPr>
        <p:txBody>
          <a:bodyPr/>
          <a:lstStyle/>
          <a:p>
            <a:pPr algn="ctr" eaLnBrk="1" hangingPunct="1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What is phonics?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914400" y="2133600"/>
            <a:ext cx="8229600" cy="676275"/>
          </a:xfrm>
        </p:spPr>
        <p:txBody>
          <a:bodyPr/>
          <a:lstStyle/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Read Write Inc. –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our phonics </a:t>
            </a:r>
            <a:r>
              <a:rPr lang="en-US" alt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programme</a:t>
            </a:r>
            <a:endParaRPr lang="en-US" altLang="en-US" dirty="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Phonics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the sounds in our language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Phoneme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a sound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Grapheme - </a:t>
            </a:r>
            <a:r>
              <a:rPr lang="en-US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the letter or letters that represent a sound</a:t>
            </a:r>
          </a:p>
          <a:p>
            <a:pPr marL="69850" indent="0" eaLnBrk="1" hangingPunct="1">
              <a:buFont typeface="Wingdings 2" panose="05020102010507070707" pitchFamily="18" charset="2"/>
              <a:buNone/>
            </a:pPr>
            <a:r>
              <a:rPr lang="en-US" altLang="en-US" b="1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Blending - </a:t>
            </a:r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pulling together individual sounds, groups of sounds or syllables to read a word and then a sentence</a:t>
            </a:r>
            <a:endParaRPr lang="en-US" altLang="en-US" dirty="0">
              <a:latin typeface="Arial Narrow" panose="020B0606020202030204" pitchFamily="34" charset="0"/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69850" indent="0" eaLnBrk="1" hangingPunct="1">
              <a:buFont typeface="Wingdings 2" panose="05020102010507070707" pitchFamily="18" charset="2"/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922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325" y="75088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755650" y="836613"/>
            <a:ext cx="7132638" cy="792162"/>
          </a:xfrm>
        </p:spPr>
        <p:txBody>
          <a:bodyPr/>
          <a:lstStyle/>
          <a:p>
            <a:pPr algn="ctr"/>
            <a:r>
              <a:rPr lang="en-GB" altLang="en-US" sz="3200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 terms in Read Write Inc phonics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020763" y="2060575"/>
            <a:ext cx="7129462" cy="3508375"/>
          </a:xfrm>
        </p:spPr>
        <p:txBody>
          <a:bodyPr/>
          <a:lstStyle/>
          <a:p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Fred talk – sounding out</a:t>
            </a:r>
          </a:p>
          <a:p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Fred in your head – sounding out in your head</a:t>
            </a:r>
          </a:p>
          <a:p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Digraph (</a:t>
            </a:r>
            <a:r>
              <a:rPr lang="en-GB" alt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th</a:t>
            </a:r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, ng, ay) or ‘Special Friends’</a:t>
            </a:r>
          </a:p>
          <a:p>
            <a:r>
              <a:rPr lang="en-GB" alt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Trigraph</a:t>
            </a:r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 (</a:t>
            </a:r>
            <a:r>
              <a:rPr lang="en-GB" altLang="en-US" dirty="0" err="1">
                <a:latin typeface="Arial Narrow" panose="020B0606020202030204" pitchFamily="34" charset="0"/>
                <a:ea typeface="ＭＳ Ｐゴシック" panose="020B0600070205080204" pitchFamily="34" charset="-128"/>
              </a:rPr>
              <a:t>igh</a:t>
            </a:r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) or ‘Special Friends’</a:t>
            </a:r>
          </a:p>
          <a:p>
            <a:r>
              <a:rPr lang="en-GB" altLang="en-US" dirty="0">
                <a:latin typeface="Arial Narrow" panose="020B0606020202030204" pitchFamily="34" charset="0"/>
                <a:ea typeface="ＭＳ Ｐゴシック" panose="020B0600070205080204" pitchFamily="34" charset="-128"/>
              </a:rPr>
              <a:t>Alien/nonsense words</a:t>
            </a:r>
          </a:p>
        </p:txBody>
      </p:sp>
      <p:pic>
        <p:nvPicPr>
          <p:cNvPr id="1024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3" y="704850"/>
            <a:ext cx="1006475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What are ‘alien words’?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-65" charset="2"/>
              <a:buChar char=""/>
              <a:defRPr/>
            </a:pPr>
            <a:r>
              <a:rPr lang="en-GB" dirty="0">
                <a:latin typeface="Arial Narrow" panose="020B0606020202030204" pitchFamily="34" charset="0"/>
              </a:rPr>
              <a:t>At </a:t>
            </a:r>
            <a:r>
              <a:rPr lang="en-GB" dirty="0" err="1">
                <a:latin typeface="Arial Narrow" panose="020B0606020202030204" pitchFamily="34" charset="0"/>
              </a:rPr>
              <a:t>Eastbury</a:t>
            </a:r>
            <a:r>
              <a:rPr lang="en-GB" dirty="0">
                <a:latin typeface="Arial Narrow" panose="020B0606020202030204" pitchFamily="34" charset="0"/>
              </a:rPr>
              <a:t> Farm, we cover alien words from the early stages of Reception when the children are secure in their Set 1 sounds</a:t>
            </a:r>
          </a:p>
          <a:p>
            <a:pPr>
              <a:buFont typeface="Wingdings 2" pitchFamily="-65" charset="2"/>
              <a:buChar char=""/>
              <a:defRPr/>
            </a:pPr>
            <a:r>
              <a:rPr lang="en-GB" dirty="0">
                <a:latin typeface="Arial Narrow" panose="020B0606020202030204" pitchFamily="34" charset="0"/>
              </a:rPr>
              <a:t>These test whether the children are able to use phonic skills to identify diagraphs/special friends and decode and read word e.g.         </a:t>
            </a:r>
            <a:r>
              <a:rPr lang="en-GB" b="1" dirty="0">
                <a:latin typeface="Arial Narrow" panose="020B0606020202030204" pitchFamily="34" charset="0"/>
              </a:rPr>
              <a:t>mas</a:t>
            </a: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b="1" dirty="0">
                <a:latin typeface="Arial Narrow" panose="020B0606020202030204" pitchFamily="34" charset="0"/>
              </a:rPr>
              <a:t>tam</a:t>
            </a: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b="1" dirty="0">
                <a:latin typeface="Arial Narrow" panose="020B0606020202030204" pitchFamily="34" charset="0"/>
              </a:rPr>
              <a:t>fay</a:t>
            </a:r>
          </a:p>
          <a:p>
            <a:pPr marL="69850" indent="0" algn="ctr">
              <a:buFont typeface="Wingdings 2" pitchFamily="-65" charset="2"/>
              <a:buNone/>
              <a:defRPr/>
            </a:pPr>
            <a:r>
              <a:rPr lang="en-GB" b="1" dirty="0" err="1">
                <a:latin typeface="Arial Narrow" panose="020B0606020202030204" pitchFamily="34" charset="0"/>
              </a:rPr>
              <a:t>splee</a:t>
            </a:r>
            <a:endParaRPr lang="en-GB" b="1" dirty="0">
              <a:latin typeface="Arial Narrow" panose="020B0606020202030204" pitchFamily="34" charset="0"/>
            </a:endParaRPr>
          </a:p>
          <a:p>
            <a:pPr marL="69850" indent="0" algn="ctr">
              <a:buFont typeface="Wingdings 2" pitchFamily="-65" charset="2"/>
              <a:buNone/>
              <a:defRPr/>
            </a:pPr>
            <a:endParaRPr lang="en-GB" dirty="0">
              <a:latin typeface="Arial Narrow" panose="020B0606020202030204" pitchFamily="34" charset="0"/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25" y="4437063"/>
            <a:ext cx="1401763" cy="177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438" y="873125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3988" y="692150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 dirty="0">
                <a:solidFill>
                  <a:schemeClr val="accent1"/>
                </a:solidFill>
                <a:ea typeface="ＭＳ Ｐゴシック" panose="020B0600070205080204" pitchFamily="34" charset="-128"/>
              </a:rPr>
              <a:t>PSC Sounds</a:t>
            </a:r>
          </a:p>
        </p:txBody>
      </p:sp>
      <p:pic>
        <p:nvPicPr>
          <p:cNvPr id="143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F8D22D-2939-C47E-2EA9-047520A5AACF}"/>
              </a:ext>
            </a:extLst>
          </p:cNvPr>
          <p:cNvSpPr txBox="1"/>
          <p:nvPr/>
        </p:nvSpPr>
        <p:spPr>
          <a:xfrm>
            <a:off x="884635" y="1966241"/>
            <a:ext cx="691276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u="sng" dirty="0">
                <a:effectLst/>
                <a:latin typeface="XCCW Joined PC6a"/>
                <a:ea typeface="Times New Roman" panose="02020603050405020304" pitchFamily="18" charset="0"/>
              </a:rPr>
              <a:t>Set 1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m a s d t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i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n p g o c k u b f e l h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sh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r j v y w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th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z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ch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qu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x ng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nk</a:t>
            </a:r>
            <a:endParaRPr lang="en-US" sz="2000" dirty="0">
              <a:effectLst/>
              <a:latin typeface="XCCW Joined PC6a"/>
              <a:ea typeface="Times New Roman" panose="02020603050405020304" pitchFamily="18" charset="0"/>
            </a:endParaRPr>
          </a:p>
          <a:p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u="sng" dirty="0">
                <a:effectLst/>
                <a:latin typeface="XCCW Joined PC6a"/>
                <a:ea typeface="Times New Roman" panose="02020603050405020304" pitchFamily="18" charset="0"/>
              </a:rPr>
              <a:t>Set 2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ay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ee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igh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ow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oo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oo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ar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or air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ir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ou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oy</a:t>
            </a:r>
          </a:p>
          <a:p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u="sng" dirty="0">
                <a:effectLst/>
                <a:latin typeface="XCCW Joined PC6a"/>
                <a:ea typeface="Times New Roman" panose="02020603050405020304" pitchFamily="18" charset="0"/>
              </a:rPr>
              <a:t>Set 3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b="1" dirty="0">
                <a:effectLst/>
                <a:latin typeface="XCCW Joined PC6a"/>
                <a:ea typeface="Times New Roman" panose="02020603050405020304" pitchFamily="18" charset="0"/>
              </a:rPr>
              <a:t>a-e </a:t>
            </a:r>
            <a:r>
              <a:rPr lang="en-US" sz="2000" b="1" dirty="0" err="1">
                <a:effectLst/>
                <a:latin typeface="XCCW Joined PC6a"/>
                <a:ea typeface="Times New Roman" panose="02020603050405020304" pitchFamily="18" charset="0"/>
              </a:rPr>
              <a:t>ea</a:t>
            </a:r>
            <a:r>
              <a:rPr lang="en-US" sz="2000" b="1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XCCW Joined PC6a"/>
                <a:ea typeface="Times New Roman" panose="02020603050405020304" pitchFamily="18" charset="0"/>
              </a:rPr>
              <a:t>i</a:t>
            </a:r>
            <a:r>
              <a:rPr lang="en-US" sz="2000" b="1" dirty="0">
                <a:effectLst/>
                <a:latin typeface="XCCW Joined PC6a"/>
                <a:ea typeface="Times New Roman" panose="02020603050405020304" pitchFamily="18" charset="0"/>
              </a:rPr>
              <a:t>-e o-e u-e 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aw are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ur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er ow ai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oa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ew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ire ear oi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ure</a:t>
            </a:r>
            <a:endParaRPr lang="en-US" sz="2000" dirty="0">
              <a:effectLst/>
              <a:latin typeface="XCCW Joined PC6a"/>
              <a:ea typeface="Times New Roman" panose="02020603050405020304" pitchFamily="18" charset="0"/>
            </a:endParaRPr>
          </a:p>
          <a:p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u="sng" dirty="0">
                <a:effectLst/>
                <a:latin typeface="XCCW Joined PC6a"/>
                <a:ea typeface="Times New Roman" panose="02020603050405020304" pitchFamily="18" charset="0"/>
              </a:rPr>
              <a:t>Additional Sounds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ie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ie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au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ph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kn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XCCW Joined PC6a"/>
                <a:ea typeface="Times New Roman" panose="02020603050405020304" pitchFamily="18" charset="0"/>
              </a:rPr>
              <a:t>ue</a:t>
            </a:r>
            <a:r>
              <a:rPr lang="en-US" sz="2000" dirty="0">
                <a:effectLst/>
                <a:latin typeface="XCCW Joined PC6a"/>
                <a:ea typeface="Times New Roman" panose="02020603050405020304" pitchFamily="18" charset="0"/>
              </a:rPr>
              <a:t> e-e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3988" y="744173"/>
            <a:ext cx="58340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chemeClr val="accent1"/>
                </a:solidFill>
                <a:ea typeface="ＭＳ Ｐゴシック" panose="020B0600070205080204" pitchFamily="34" charset="-128"/>
              </a:rPr>
              <a:t>Rhymes for sounds</a:t>
            </a:r>
          </a:p>
        </p:txBody>
      </p:sp>
      <p:pic>
        <p:nvPicPr>
          <p:cNvPr id="143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DD8D1C-8EFB-60CC-F57A-DFB70FAFB5B6}"/>
              </a:ext>
            </a:extLst>
          </p:cNvPr>
          <p:cNvSpPr txBox="1"/>
          <p:nvPr/>
        </p:nvSpPr>
        <p:spPr>
          <a:xfrm>
            <a:off x="537031" y="1792029"/>
            <a:ext cx="462179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 dirty="0">
                <a:effectLst/>
                <a:latin typeface="XCCW Joined PC6a"/>
                <a:ea typeface="Times New Roman" panose="02020603050405020304" pitchFamily="18" charset="0"/>
              </a:rPr>
              <a:t>Set 2 Sounds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u="none" strike="noStrike" dirty="0">
                <a:effectLst/>
                <a:latin typeface="XCCW Joined PC6a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ay – may I play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ee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what can you see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igh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fly high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ow – blow the snow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oo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poo at the zoo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oo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look at a book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ar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start the car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or – shut the door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air – that’s not fair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ir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whirl and twirl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ou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shout it out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oy – toy for a boy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62E6E0-EC57-828B-B6E9-6BFC1CBA4E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7395" y="1783620"/>
            <a:ext cx="2566728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Set 3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ea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 – cup of tea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oi – spoil the boy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a-e – make a cake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i-e – nice smile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ow – brown cow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o-e – phone home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u-e – huge brute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aw – yawn at dawn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are – care and share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ur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 – nurse with a purse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er – a better letter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ai – snail in the rain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oa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 – goat in a boat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ew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 – chew the stew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ire – fire, fire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ear – hear with your ear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ure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XCCW Joined PC6a" charset="0"/>
                <a:ea typeface="Times New Roman" panose="02020603050405020304" pitchFamily="18" charset="0"/>
              </a:rPr>
              <a:t> – sure it’s pure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C28121-794C-E634-04FA-EF195D9FB6F0}"/>
              </a:ext>
            </a:extLst>
          </p:cNvPr>
          <p:cNvSpPr txBox="1"/>
          <p:nvPr/>
        </p:nvSpPr>
        <p:spPr>
          <a:xfrm>
            <a:off x="5580112" y="2316093"/>
            <a:ext cx="46217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ie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tie in a pie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ie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shield in a field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au – </a:t>
            </a:r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santa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</a:t>
            </a:r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claus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in August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latin typeface="XCCW Joined PC6a"/>
                <a:ea typeface="Times New Roman" panose="02020603050405020304" pitchFamily="18" charset="0"/>
              </a:rPr>
              <a:t>ue</a:t>
            </a:r>
            <a:r>
              <a:rPr lang="en-GB" sz="1200" dirty="0">
                <a:effectLst/>
                <a:latin typeface="XCCW Joined PC6a"/>
                <a:ea typeface="Times New Roman" panose="02020603050405020304" pitchFamily="18" charset="0"/>
              </a:rPr>
              <a:t> – blue glue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200" dirty="0" err="1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ce</a:t>
            </a:r>
            <a:r>
              <a:rPr lang="en-GB" sz="1200" dirty="0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 – making a ‘s’ sound </a:t>
            </a:r>
            <a:endParaRPr lang="en-GB" sz="1200" dirty="0" smtClean="0">
              <a:effectLst/>
              <a:highlight>
                <a:srgbClr val="C0C0C0"/>
              </a:highlight>
              <a:latin typeface="XCCW Joined PC6a"/>
              <a:ea typeface="Times New Roman" panose="02020603050405020304" pitchFamily="18" charset="0"/>
            </a:endParaRPr>
          </a:p>
          <a:p>
            <a:r>
              <a:rPr lang="en-GB" sz="1200" dirty="0" smtClean="0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(</a:t>
            </a:r>
            <a:r>
              <a:rPr lang="en-GB" sz="1200" dirty="0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pounce, </a:t>
            </a:r>
            <a:endParaRPr lang="en-GB" sz="1200" dirty="0" smtClean="0">
              <a:effectLst/>
              <a:highlight>
                <a:srgbClr val="C0C0C0"/>
              </a:highlight>
              <a:latin typeface="XCCW Joined PC6a"/>
              <a:ea typeface="Times New Roman" panose="02020603050405020304" pitchFamily="18" charset="0"/>
            </a:endParaRPr>
          </a:p>
          <a:p>
            <a:r>
              <a:rPr lang="en-GB" sz="1200" dirty="0" smtClean="0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sauce</a:t>
            </a:r>
            <a:r>
              <a:rPr lang="en-GB" sz="1200" dirty="0">
                <a:effectLst/>
                <a:highlight>
                  <a:srgbClr val="C0C0C0"/>
                </a:highlight>
                <a:latin typeface="XCCW Joined PC6a"/>
                <a:ea typeface="Times New Roman" panose="02020603050405020304" pitchFamily="18" charset="0"/>
              </a:rPr>
              <a:t>)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5DB97D-CCF8-74D4-1E01-125868E1EA77}"/>
              </a:ext>
            </a:extLst>
          </p:cNvPr>
          <p:cNvSpPr txBox="1"/>
          <p:nvPr/>
        </p:nvSpPr>
        <p:spPr>
          <a:xfrm>
            <a:off x="5580112" y="1962150"/>
            <a:ext cx="47711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 dirty="0">
                <a:effectLst/>
                <a:latin typeface="XCCW Joined PC6a"/>
                <a:ea typeface="Times New Roman" panose="02020603050405020304" pitchFamily="18" charset="0"/>
              </a:rPr>
              <a:t>Additional sounds</a:t>
            </a:r>
          </a:p>
          <a:p>
            <a:endParaRPr lang="en-GB" sz="1400" u="sng" dirty="0">
              <a:latin typeface="XCCW Joined PC6a"/>
              <a:ea typeface="Times New Roman" panose="02020603050405020304" pitchFamily="18" charset="0"/>
            </a:endParaRPr>
          </a:p>
          <a:p>
            <a:endParaRPr lang="en-GB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54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10021" y="2276872"/>
            <a:ext cx="7873578" cy="3508375"/>
          </a:xfrm>
        </p:spPr>
        <p:txBody>
          <a:bodyPr/>
          <a:lstStyle/>
          <a:p>
            <a:pPr eaLnBrk="1" hangingPunct="1">
              <a:buFont typeface="Wingdings 2" pitchFamily="-65" charset="2"/>
              <a:buNone/>
              <a:defRPr/>
            </a:pPr>
            <a:r>
              <a:rPr lang="en-GB" b="1" dirty="0">
                <a:latin typeface="Arial Narrow" panose="020B0606020202030204" pitchFamily="34" charset="0"/>
              </a:rPr>
              <a:t>a-e		e-e		</a:t>
            </a:r>
            <a:r>
              <a:rPr lang="en-GB" b="1" dirty="0" err="1">
                <a:latin typeface="Arial Narrow" panose="020B0606020202030204" pitchFamily="34" charset="0"/>
              </a:rPr>
              <a:t>i</a:t>
            </a:r>
            <a:r>
              <a:rPr lang="en-GB" b="1" dirty="0">
                <a:latin typeface="Arial Narrow" panose="020B0606020202030204" pitchFamily="34" charset="0"/>
              </a:rPr>
              <a:t>-e		o-e		u-e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3988" y="692150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 dirty="0">
                <a:solidFill>
                  <a:schemeClr val="accent1"/>
                </a:solidFill>
                <a:ea typeface="ＭＳ Ｐゴシック" panose="020B0600070205080204" pitchFamily="34" charset="-128"/>
              </a:rPr>
              <a:t>Split sounds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10021" y="2959674"/>
            <a:ext cx="8191946" cy="46085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9850" indent="0" eaLnBrk="1" hangingPunct="1">
              <a:buFont typeface="Wingdings 2" pitchFamily="-65" charset="2"/>
              <a:buNone/>
              <a:defRPr/>
            </a:pPr>
            <a:r>
              <a:rPr lang="en-GB" b="1" dirty="0">
                <a:latin typeface="Arial Narrow" panose="020B0606020202030204" pitchFamily="34" charset="0"/>
              </a:rPr>
              <a:t>shape		theme		like		home		tune</a:t>
            </a: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pic>
        <p:nvPicPr>
          <p:cNvPr id="143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 rot="5400000">
            <a:off x="689097" y="334825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</a:t>
            </a:r>
          </a:p>
        </p:txBody>
      </p:sp>
      <p:sp>
        <p:nvSpPr>
          <p:cNvPr id="12" name="TextBox 11"/>
          <p:cNvSpPr txBox="1"/>
          <p:nvPr/>
        </p:nvSpPr>
        <p:spPr>
          <a:xfrm rot="5400000">
            <a:off x="3971105" y="3293350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</a:t>
            </a:r>
          </a:p>
        </p:txBody>
      </p:sp>
      <p:sp>
        <p:nvSpPr>
          <p:cNvPr id="13" name="TextBox 12"/>
          <p:cNvSpPr txBox="1"/>
          <p:nvPr/>
        </p:nvSpPr>
        <p:spPr>
          <a:xfrm rot="5400000">
            <a:off x="2354560" y="332064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</a:t>
            </a:r>
          </a:p>
        </p:txBody>
      </p:sp>
      <p:sp>
        <p:nvSpPr>
          <p:cNvPr id="14" name="TextBox 13"/>
          <p:cNvSpPr txBox="1"/>
          <p:nvPr/>
        </p:nvSpPr>
        <p:spPr>
          <a:xfrm rot="5400000">
            <a:off x="5954960" y="3320643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</a:t>
            </a:r>
          </a:p>
        </p:txBody>
      </p:sp>
      <p:sp>
        <p:nvSpPr>
          <p:cNvPr id="15" name="TextBox 14"/>
          <p:cNvSpPr txBox="1"/>
          <p:nvPr/>
        </p:nvSpPr>
        <p:spPr>
          <a:xfrm rot="5400000">
            <a:off x="7707138" y="332064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(</a:t>
            </a:r>
          </a:p>
        </p:txBody>
      </p:sp>
    </p:spTree>
    <p:extLst>
      <p:ext uri="{BB962C8B-B14F-4D97-AF65-F5344CB8AC3E}">
        <p14:creationId xmlns:p14="http://schemas.microsoft.com/office/powerpoint/2010/main" val="223921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713" y="73183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1F4DE33-6E96-965F-4A7F-801CFCB5A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556792"/>
            <a:ext cx="33909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403648" y="1060056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 dirty="0">
                <a:solidFill>
                  <a:schemeClr val="accent1"/>
                </a:solidFill>
                <a:latin typeface="Arial Narrow" panose="020B0606020202030204" pitchFamily="34" charset="0"/>
                <a:ea typeface="ＭＳ Ｐゴシック" panose="020B0600070205080204" pitchFamily="34" charset="-128"/>
              </a:rPr>
              <a:t>Speed sounds chart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42988" y="1484313"/>
            <a:ext cx="6777037" cy="4627562"/>
          </a:xfr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Year 1 test was introduced in 2012 and every school must carry out the same test in the same way and in the same week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test will take place during the week beginning 12th June 2023 – please make sure that your children are in school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Since 2012 the children need to correctly </a:t>
            </a:r>
            <a:r>
              <a:rPr lang="en-GB" sz="1800" u="sng" dirty="0">
                <a:solidFill>
                  <a:schemeClr val="tx1"/>
                </a:solidFill>
                <a:latin typeface="Arial Narrow" panose="020B0606020202030204" pitchFamily="34" charset="0"/>
              </a:rPr>
              <a:t>READ</a:t>
            </a: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 32 of the 40 phonetically decodable words to pass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words are a mixture of real and ‘alien’ words which test their decoding skills 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All words are based on Set 1, 2 and 3 sounds and some additional sounds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Includes some words with two syllables (e.g. chapter, person)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Children who do not pass the test will re-sit it at the end of Year 2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The test is carried out 1:1 in a quiet place and takes between 5 and 15 minutes </a:t>
            </a:r>
          </a:p>
          <a:p>
            <a:pPr eaLnBrk="1" hangingPunct="1">
              <a:buFont typeface="Wingdings 2" pitchFamily="-65" charset="2"/>
              <a:buChar char=""/>
              <a:defRPr/>
            </a:pP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</a:rPr>
              <a:t>Sample papers </a:t>
            </a:r>
            <a:r>
              <a:rPr lang="en-GB" sz="1800" dirty="0">
                <a:solidFill>
                  <a:schemeClr val="tx1"/>
                </a:solidFill>
                <a:latin typeface="Arial Narrow" panose="020B0606020202030204" pitchFamily="34" charset="0"/>
                <a:hlinkClick r:id="rId2"/>
              </a:rPr>
              <a:t>https://www.satspapers.org.uk/Page.aspx?TId=21</a:t>
            </a:r>
            <a:endParaRPr lang="en-GB" sz="18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marL="69850" indent="0" eaLnBrk="1" hangingPunct="1">
              <a:buNone/>
              <a:defRPr/>
            </a:pPr>
            <a:endParaRPr lang="en-GB" sz="20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sz="2000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sz="2000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331913" y="908050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 dirty="0">
                <a:solidFill>
                  <a:schemeClr val="accent1"/>
                </a:solidFill>
                <a:latin typeface="Arial Narrow" panose="020B0606020202030204" pitchFamily="34" charset="0"/>
                <a:ea typeface="ＭＳ Ｐゴシック" panose="020B0600070205080204" pitchFamily="34" charset="-128"/>
              </a:rPr>
              <a:t>Phonics Screening Check</a:t>
            </a:r>
          </a:p>
        </p:txBody>
      </p:sp>
      <p:pic>
        <p:nvPicPr>
          <p:cNvPr id="1229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713" y="731838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852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1042988" y="620713"/>
            <a:ext cx="7024687" cy="1143000"/>
          </a:xfrm>
        </p:spPr>
        <p:txBody>
          <a:bodyPr/>
          <a:lstStyle/>
          <a:p>
            <a:pPr algn="ctr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Example from 2017 paper</a:t>
            </a:r>
            <a:endParaRPr lang="en-GB" altLang="en-US">
              <a:ea typeface="ＭＳ Ｐゴシック" panose="020B0600070205080204" pitchFamily="34" charset="-128"/>
            </a:endParaRP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2133600"/>
            <a:ext cx="2881313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185988"/>
            <a:ext cx="287813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11238" y="1700213"/>
            <a:ext cx="6777037" cy="3508375"/>
          </a:xfrm>
        </p:spPr>
        <p:txBody>
          <a:bodyPr/>
          <a:lstStyle/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3988" y="692150"/>
            <a:ext cx="58340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4000" b="1">
                <a:solidFill>
                  <a:schemeClr val="accent1"/>
                </a:solidFill>
                <a:ea typeface="ＭＳ Ｐゴシック" panose="020B0600070205080204" pitchFamily="34" charset="-128"/>
              </a:rPr>
              <a:t>How can you help?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27088" y="1341438"/>
            <a:ext cx="7472362" cy="46085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GB" b="1" dirty="0">
                <a:latin typeface="Arial Narrow" panose="020B0606020202030204" pitchFamily="34" charset="0"/>
              </a:rPr>
              <a:t>Read at home with your children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en-GB" dirty="0">
                <a:latin typeface="Arial Narrow" panose="020B0606020202030204" pitchFamily="34" charset="0"/>
              </a:rPr>
              <a:t>Read regularly – little and often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en-GB" dirty="0">
                <a:latin typeface="Arial Narrow" panose="020B0606020202030204" pitchFamily="34" charset="0"/>
              </a:rPr>
              <a:t>Encourage them to decode unknown words by breaking them into phonemes and identifying special friends (</a:t>
            </a:r>
            <a:r>
              <a:rPr lang="en-GB" b="1" u="sng" dirty="0">
                <a:latin typeface="Arial Narrow" panose="020B0606020202030204" pitchFamily="34" charset="0"/>
              </a:rPr>
              <a:t>not</a:t>
            </a:r>
            <a:r>
              <a:rPr lang="en-GB" dirty="0">
                <a:latin typeface="Arial Narrow" panose="020B0606020202030204" pitchFamily="34" charset="0"/>
              </a:rPr>
              <a:t> letter names)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en-GB" dirty="0">
                <a:latin typeface="Arial Narrow" panose="020B0606020202030204" pitchFamily="34" charset="0"/>
              </a:rPr>
              <a:t>Write ‘alien’ words for them to read – create a game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en-GB" dirty="0">
                <a:latin typeface="Arial Narrow" panose="020B0606020202030204" pitchFamily="34" charset="0"/>
              </a:rPr>
              <a:t>Ensure they know all of the Set 1,2 and 3 sounds (by June!)</a:t>
            </a:r>
          </a:p>
          <a:p>
            <a:pPr eaLnBrk="1" hangingPunct="1">
              <a:defRPr/>
            </a:pPr>
            <a:r>
              <a:rPr lang="en-GB" b="1" dirty="0">
                <a:latin typeface="Arial Narrow" panose="020B0606020202030204" pitchFamily="34" charset="0"/>
              </a:rPr>
              <a:t>Familiarise the children with the test paper</a:t>
            </a:r>
          </a:p>
          <a:p>
            <a:pPr marL="69850" indent="0" eaLnBrk="1" hangingPunct="1">
              <a:buFont typeface="Wingdings 2" pitchFamily="-65" charset="2"/>
              <a:buNone/>
              <a:defRPr/>
            </a:pPr>
            <a:r>
              <a:rPr lang="en-GB" dirty="0">
                <a:latin typeface="Arial Narrow" panose="020B0606020202030204" pitchFamily="34" charset="0"/>
              </a:rPr>
              <a:t>Work through the paper in small chunks at home, prompting children to use their skills as above.</a:t>
            </a: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b="1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pic>
        <p:nvPicPr>
          <p:cNvPr id="143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444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83568" y="1052736"/>
            <a:ext cx="76990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chemeClr val="accent1"/>
                </a:solidFill>
                <a:ea typeface="ＭＳ Ｐゴシック" panose="020B0600070205080204" pitchFamily="34" charset="-128"/>
              </a:rPr>
              <a:t>Read Write Inc. Book Bag Books and challenge books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833438" y="2492375"/>
            <a:ext cx="7472362" cy="46085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Assessed and designed to be at your child’s level</a:t>
            </a:r>
            <a:endParaRPr lang="en-GB" b="1" dirty="0">
              <a:latin typeface="Arial Narrow" panose="020B0606020202030204" pitchFamily="34" charset="0"/>
            </a:endParaRP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Linked to class/guided reading books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Designed to develop independent reading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Additional comprehension activities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Book bag books change day - Thursday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Additional challenge books to share - Monday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endParaRPr lang="en-GB" dirty="0">
              <a:latin typeface="Arial Narrow" panose="020B0606020202030204" pitchFamily="34" charset="0"/>
            </a:endParaRPr>
          </a:p>
          <a:p>
            <a:pPr eaLnBrk="1" hangingPunct="1">
              <a:buFont typeface="Wingdings" pitchFamily="2" charset="2"/>
              <a:buChar char="ü"/>
              <a:defRPr/>
            </a:pPr>
            <a:endParaRPr lang="en-GB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b="1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31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11238" y="1700213"/>
            <a:ext cx="6777037" cy="3508375"/>
          </a:xfrm>
        </p:spPr>
        <p:txBody>
          <a:bodyPr/>
          <a:lstStyle/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33438" y="1270000"/>
            <a:ext cx="6286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 dirty="0">
                <a:solidFill>
                  <a:schemeClr val="accent1"/>
                </a:solidFill>
                <a:ea typeface="ＭＳ Ｐゴシック" panose="020B0600070205080204" pitchFamily="34" charset="-128"/>
              </a:rPr>
              <a:t>More than just phonics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33438" y="2492375"/>
            <a:ext cx="7472362" cy="46085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Word recognition </a:t>
            </a:r>
            <a:r>
              <a:rPr lang="en-GB" b="1" dirty="0">
                <a:latin typeface="Arial Narrow" panose="020B0606020202030204" pitchFamily="34" charset="0"/>
              </a:rPr>
              <a:t>and comprehension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Listen to your children read regularly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Read to your children</a:t>
            </a:r>
          </a:p>
          <a:p>
            <a:pPr eaLnBrk="1" hangingPunct="1">
              <a:buFont typeface="Courier New" pitchFamily="49" charset="0"/>
              <a:buChar char="o"/>
              <a:defRPr/>
            </a:pPr>
            <a:r>
              <a:rPr lang="en-GB" dirty="0">
                <a:latin typeface="Arial Narrow" panose="020B0606020202030204" pitchFamily="34" charset="0"/>
              </a:rPr>
              <a:t>Make up stories and adventures/life experiences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endParaRPr lang="en-GB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b="1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pic>
        <p:nvPicPr>
          <p:cNvPr id="1536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1011238" y="1700213"/>
            <a:ext cx="6777037" cy="3508375"/>
          </a:xfrm>
        </p:spPr>
        <p:txBody>
          <a:bodyPr/>
          <a:lstStyle/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Char char="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833438" y="1270000"/>
            <a:ext cx="6286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600" b="1">
                <a:solidFill>
                  <a:schemeClr val="accent1"/>
                </a:solidFill>
                <a:ea typeface="ＭＳ Ｐゴシック" panose="020B0600070205080204" pitchFamily="34" charset="-128"/>
              </a:rPr>
              <a:t>Parent packs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833438" y="2492375"/>
            <a:ext cx="7472362" cy="46085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34290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1239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13255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itchFamily="-65" charset="2"/>
              <a:buChar char=""/>
              <a:defRPr sz="1600" kern="1200">
                <a:solidFill>
                  <a:schemeClr val="tx2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n-GB" dirty="0">
                <a:latin typeface="Arial Narrow" panose="020B0606020202030204" pitchFamily="34" charset="0"/>
              </a:rPr>
              <a:t>List of Set 1, 2 and 3 sounds</a:t>
            </a:r>
          </a:p>
          <a:p>
            <a:pPr eaLnBrk="1" hangingPunct="1">
              <a:defRPr/>
            </a:pPr>
            <a:r>
              <a:rPr lang="en-GB" dirty="0">
                <a:latin typeface="Arial Narrow" panose="020B0606020202030204" pitchFamily="34" charset="0"/>
              </a:rPr>
              <a:t>Set 2 and 3 rhymes</a:t>
            </a:r>
          </a:p>
          <a:p>
            <a:pPr eaLnBrk="1" hangingPunct="1">
              <a:defRPr/>
            </a:pPr>
            <a:r>
              <a:rPr lang="en-GB" dirty="0">
                <a:latin typeface="Arial Narrow" panose="020B0606020202030204" pitchFamily="34" charset="0"/>
              </a:rPr>
              <a:t>Sound chart</a:t>
            </a:r>
          </a:p>
          <a:p>
            <a:pPr eaLnBrk="1" hangingPunct="1">
              <a:defRPr/>
            </a:pPr>
            <a:r>
              <a:rPr lang="en-GB" b="1" dirty="0">
                <a:latin typeface="Arial Narrow" panose="020B0606020202030204" pitchFamily="34" charset="0"/>
              </a:rPr>
              <a:t>Red words</a:t>
            </a:r>
          </a:p>
          <a:p>
            <a:pPr marL="69850" indent="0" eaLnBrk="1" hangingPunct="1">
              <a:buNone/>
              <a:defRPr/>
            </a:pPr>
            <a:endParaRPr lang="en-GB" dirty="0">
              <a:latin typeface="Arial Narrow" panose="020B0606020202030204" pitchFamily="34" charset="0"/>
            </a:endParaRPr>
          </a:p>
          <a:p>
            <a:pPr eaLnBrk="1" hangingPunct="1">
              <a:defRPr/>
            </a:pPr>
            <a:r>
              <a:rPr lang="en-GB" dirty="0">
                <a:latin typeface="Arial Narrow" panose="020B0606020202030204" pitchFamily="34" charset="0"/>
              </a:rPr>
              <a:t>Presentation on website</a:t>
            </a:r>
          </a:p>
          <a:p>
            <a:pPr eaLnBrk="1" hangingPunct="1">
              <a:defRPr/>
            </a:pPr>
            <a:r>
              <a:rPr lang="en-GB" dirty="0">
                <a:latin typeface="Arial Narrow" panose="020B0606020202030204" pitchFamily="34" charset="0"/>
              </a:rPr>
              <a:t>Sample paper link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endParaRPr lang="en-GB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b="1" dirty="0">
              <a:latin typeface="Arial Narrow" panose="020B0606020202030204" pitchFamily="34" charset="0"/>
            </a:endParaRPr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sz="1800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marL="69850" indent="0"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  <a:p>
            <a:pPr eaLnBrk="1" hangingPunct="1">
              <a:buFont typeface="Arial" charset="0"/>
              <a:buChar char="•"/>
              <a:defRPr/>
            </a:pPr>
            <a:endParaRPr lang="en-GB" dirty="0"/>
          </a:p>
          <a:p>
            <a:pPr eaLnBrk="1" hangingPunct="1">
              <a:buFont typeface="Wingdings 2" pitchFamily="-65" charset="2"/>
              <a:buNone/>
              <a:defRPr/>
            </a:pPr>
            <a:endParaRPr lang="en-GB" dirty="0"/>
          </a:p>
        </p:txBody>
      </p:sp>
      <p:pic>
        <p:nvPicPr>
          <p:cNvPr id="1638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908050"/>
            <a:ext cx="10064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00038" y="2133600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b="1">
                <a:latin typeface="Arial Narrow" panose="020B0606020202030204" pitchFamily="34" charset="0"/>
                <a:ea typeface="ＭＳ Ｐゴシック" panose="020B0600070205080204" pitchFamily="34" charset="-128"/>
              </a:rPr>
              <a:t>Questions?</a:t>
            </a:r>
          </a:p>
        </p:txBody>
      </p:sp>
      <p:pic>
        <p:nvPicPr>
          <p:cNvPr id="1741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908050"/>
            <a:ext cx="1004888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1321</TotalTime>
  <Words>821</Words>
  <Application>Microsoft Office PowerPoint</Application>
  <PresentationFormat>On-screen Show (4:3)</PresentationFormat>
  <Paragraphs>210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ＭＳ Ｐゴシック</vt:lpstr>
      <vt:lpstr>Arial</vt:lpstr>
      <vt:lpstr>Arial Narrow</vt:lpstr>
      <vt:lpstr>Calibri</vt:lpstr>
      <vt:lpstr>Century Gothic</vt:lpstr>
      <vt:lpstr>Courier New</vt:lpstr>
      <vt:lpstr>Times New Roman</vt:lpstr>
      <vt:lpstr>Wingdings</vt:lpstr>
      <vt:lpstr>Wingdings 2</vt:lpstr>
      <vt:lpstr>XCCW Joined PC6a</vt:lpstr>
      <vt:lpstr>Austin</vt:lpstr>
      <vt:lpstr>Phonics Screening Check Meeting</vt:lpstr>
      <vt:lpstr>What is phonics?</vt:lpstr>
      <vt:lpstr>Phonic terms in Read Write Inc phonics</vt:lpstr>
      <vt:lpstr>What are ‘alien words’?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from 2017 paper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Reading and Writing Meeting</dc:title>
  <dc:creator>S Brand</dc:creator>
  <cp:lastModifiedBy>CRowlinson</cp:lastModifiedBy>
  <cp:revision>87</cp:revision>
  <cp:lastPrinted>2018-10-09T13:14:55Z</cp:lastPrinted>
  <dcterms:created xsi:type="dcterms:W3CDTF">2012-10-08T17:25:26Z</dcterms:created>
  <dcterms:modified xsi:type="dcterms:W3CDTF">2022-10-12T12:32:20Z</dcterms:modified>
</cp:coreProperties>
</file>