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18"/>
  </p:notesMasterIdLst>
  <p:handoutMasterIdLst>
    <p:handoutMasterId r:id="rId19"/>
  </p:handoutMasterIdLst>
  <p:sldIdLst>
    <p:sldId id="256" r:id="rId5"/>
    <p:sldId id="299" r:id="rId6"/>
    <p:sldId id="298" r:id="rId7"/>
    <p:sldId id="291" r:id="rId8"/>
    <p:sldId id="295" r:id="rId9"/>
    <p:sldId id="258" r:id="rId10"/>
    <p:sldId id="261" r:id="rId11"/>
    <p:sldId id="281" r:id="rId12"/>
    <p:sldId id="278" r:id="rId13"/>
    <p:sldId id="297" r:id="rId14"/>
    <p:sldId id="270" r:id="rId15"/>
    <p:sldId id="264" r:id="rId16"/>
    <p:sldId id="274"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9E5ED2-023C-669A-5321-E44A1223F254}" v="4" dt="2023-07-07T06:57:31.226"/>
    <p1510:client id="{5BC0B275-4D1A-A497-AEBE-0DFB67AC1987}" v="3" dt="2023-06-30T13:56:19.548"/>
    <p1510:client id="{9CCAF629-8394-3245-FF4D-163D695EC4DD}" v="14" dt="2023-06-23T17:18:15.919"/>
    <p1510:client id="{A7EF2857-15EA-B38A-5FB0-4B4345A43B49}" v="446" dt="2023-06-26T14:57:36.880"/>
    <p1510:client id="{B3E33A61-234F-CF61-D18E-6D626DCF66F2}" v="8" dt="2023-06-23T17:14:42.170"/>
    <p1510:client id="{E42AA755-3F1B-0177-32CE-B5873DF1F902}" v="440" dt="2023-06-26T07:27:53.246"/>
    <p1510:client id="{F2B7C330-F1F4-FE90-6819-EFDA59BFF2B8}" v="211" dt="2023-06-30T12:47:04.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F20C014-332C-47F0-B4B8-93A6DF05E599}" type="datetimeFigureOut">
              <a:rPr lang="en-GB" smtClean="0"/>
              <a:pPr/>
              <a:t>07/07/2023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5E01E96-AB1B-44F4-97AD-FFE3F1953544}" type="slidenum">
              <a:rPr lang="en-GB" smtClean="0"/>
              <a:pPr/>
              <a:t>‹#›</a:t>
            </a:fld>
            <a:endParaRPr lang="en-GB"/>
          </a:p>
        </p:txBody>
      </p:sp>
    </p:spTree>
    <p:extLst>
      <p:ext uri="{BB962C8B-B14F-4D97-AF65-F5344CB8AC3E}">
        <p14:creationId xmlns:p14="http://schemas.microsoft.com/office/powerpoint/2010/main" val="3511548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38519CF-FEA7-402F-A58E-91649B615786}" type="datetimeFigureOut">
              <a:rPr lang="en-GB" smtClean="0"/>
              <a:t>07/07/2023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9DEFD4B1-36A3-4257-B535-3231BC16D551}"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Arial"/>
                <a:cs typeface="Arial"/>
              </a:rPr>
              <a:t>‘Transition: A process not an</a:t>
            </a:r>
            <a:r>
              <a:rPr lang="en-GB" sz="1200" b="1" baseline="0">
                <a:latin typeface="Arial"/>
                <a:cs typeface="Arial"/>
              </a:rPr>
              <a:t> event’</a:t>
            </a:r>
            <a:endParaRPr lang="en-GB"/>
          </a:p>
        </p:txBody>
      </p:sp>
      <p:sp>
        <p:nvSpPr>
          <p:cNvPr id="4" name="Slide Number Placeholder 3"/>
          <p:cNvSpPr>
            <a:spLocks noGrp="1"/>
          </p:cNvSpPr>
          <p:nvPr>
            <p:ph type="sldNum" sz="quarter" idx="10"/>
          </p:nvPr>
        </p:nvSpPr>
        <p:spPr/>
        <p:txBody>
          <a:bodyPr/>
          <a:lstStyle/>
          <a:p>
            <a:fld id="{9DEFD4B1-36A3-4257-B535-3231BC16D551}" type="slidenum">
              <a:rPr lang="en-GB" smtClean="0"/>
              <a:t>4</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lvl="0"/>
            <a:r>
              <a:rPr lang="en-GB" sz="1200" b="1" kern="1200">
                <a:solidFill>
                  <a:schemeClr val="tx1"/>
                </a:solidFill>
                <a:effectLst/>
                <a:latin typeface="Arial" pitchFamily="34" charset="0"/>
                <a:cs typeface="Arial" pitchFamily="34" charset="0"/>
              </a:rPr>
              <a:t>Being independent</a:t>
            </a:r>
            <a:endParaRPr lang="en-GB" sz="1200" kern="1200">
              <a:solidFill>
                <a:schemeClr val="tx1"/>
              </a:solidFill>
              <a:effectLst/>
              <a:latin typeface="Arial" pitchFamily="34" charset="0"/>
              <a:cs typeface="Arial" pitchFamily="34" charset="0"/>
            </a:endParaRPr>
          </a:p>
          <a:p>
            <a:pPr lvl="0"/>
            <a:r>
              <a:rPr lang="en-GB" sz="1200" kern="1200">
                <a:solidFill>
                  <a:schemeClr val="tx1"/>
                </a:solidFill>
                <a:effectLst/>
                <a:latin typeface="Arial" pitchFamily="34" charset="0"/>
                <a:cs typeface="Arial" pitchFamily="34" charset="0"/>
              </a:rPr>
              <a:t>-I am happy to be away from you as I know you are coming back.</a:t>
            </a:r>
          </a:p>
          <a:p>
            <a:pPr lvl="0"/>
            <a:r>
              <a:rPr lang="en-GB" sz="1200" kern="1200">
                <a:solidFill>
                  <a:schemeClr val="tx1"/>
                </a:solidFill>
                <a:effectLst/>
                <a:latin typeface="Arial" pitchFamily="34" charset="0"/>
                <a:cs typeface="Arial" pitchFamily="34" charset="0"/>
              </a:rPr>
              <a:t>-Give me opportunities to meet other children and adults and to spend time away from you.</a:t>
            </a:r>
          </a:p>
          <a:p>
            <a:pPr lvl="0"/>
            <a:r>
              <a:rPr lang="en-GB" sz="1200" kern="1200">
                <a:solidFill>
                  <a:schemeClr val="tx1"/>
                </a:solidFill>
                <a:effectLst/>
                <a:latin typeface="Arial" pitchFamily="34" charset="0"/>
                <a:cs typeface="Arial" pitchFamily="34" charset="0"/>
              </a:rPr>
              <a:t>-Help me develop and practice dressing, eating and going to the toilet so that I can care for myself.</a:t>
            </a:r>
          </a:p>
          <a:p>
            <a:r>
              <a:rPr lang="en-GB" sz="1200" kern="1200">
                <a:solidFill>
                  <a:schemeClr val="tx1"/>
                </a:solidFill>
                <a:effectLst/>
                <a:latin typeface="Arial" pitchFamily="34" charset="0"/>
                <a:cs typeface="Arial" pitchFamily="34" charset="0"/>
              </a:rPr>
              <a:t> </a:t>
            </a:r>
            <a:r>
              <a:rPr lang="en-GB" sz="1200" b="1" kern="1200">
                <a:solidFill>
                  <a:schemeClr val="tx1"/>
                </a:solidFill>
                <a:effectLst/>
                <a:latin typeface="Arial" pitchFamily="34" charset="0"/>
                <a:cs typeface="Arial" pitchFamily="34" charset="0"/>
              </a:rPr>
              <a:t>Feeling good</a:t>
            </a:r>
            <a:endParaRPr lang="en-GB" sz="1200" kern="1200">
              <a:solidFill>
                <a:schemeClr val="tx1"/>
              </a:solidFill>
              <a:effectLst/>
              <a:latin typeface="Arial" pitchFamily="34" charset="0"/>
              <a:cs typeface="Arial" pitchFamily="34" charset="0"/>
            </a:endParaRPr>
          </a:p>
          <a:p>
            <a:pPr lvl="0"/>
            <a:r>
              <a:rPr lang="en-GB" sz="1200" kern="1200">
                <a:solidFill>
                  <a:schemeClr val="tx1"/>
                </a:solidFill>
                <a:effectLst/>
                <a:latin typeface="Arial" pitchFamily="34" charset="0"/>
                <a:cs typeface="Arial" pitchFamily="34" charset="0"/>
              </a:rPr>
              <a:t>-I can talk to you about how I feel and any worries I may have.</a:t>
            </a:r>
          </a:p>
          <a:p>
            <a:pPr lvl="0"/>
            <a:r>
              <a:rPr lang="en-GB" sz="1200" kern="1200">
                <a:solidFill>
                  <a:schemeClr val="tx1"/>
                </a:solidFill>
                <a:effectLst/>
                <a:latin typeface="Arial" pitchFamily="34" charset="0"/>
                <a:cs typeface="Arial" pitchFamily="34" charset="0"/>
              </a:rPr>
              <a:t>-I know how to keep myself safe and understand there are rules about what I can do.</a:t>
            </a:r>
          </a:p>
          <a:p>
            <a:pPr lvl="0"/>
            <a:r>
              <a:rPr lang="en-GB" sz="1200" kern="1200">
                <a:solidFill>
                  <a:schemeClr val="tx1"/>
                </a:solidFill>
                <a:effectLst/>
                <a:latin typeface="Arial" pitchFamily="34" charset="0"/>
                <a:cs typeface="Arial" pitchFamily="34" charset="0"/>
              </a:rPr>
              <a:t>-Make sure I have a healthy diet, lots of opportunities to play outside and be active, and time to sleep at night.</a:t>
            </a:r>
          </a:p>
          <a:p>
            <a:r>
              <a:rPr lang="en-GB" sz="1200" kern="1200">
                <a:solidFill>
                  <a:schemeClr val="tx1"/>
                </a:solidFill>
                <a:effectLst/>
                <a:latin typeface="Arial" pitchFamily="34" charset="0"/>
                <a:cs typeface="Arial" pitchFamily="34" charset="0"/>
              </a:rPr>
              <a:t> </a:t>
            </a:r>
            <a:r>
              <a:rPr lang="en-GB" sz="1200" b="1" kern="1200">
                <a:solidFill>
                  <a:schemeClr val="tx1"/>
                </a:solidFill>
                <a:effectLst/>
                <a:latin typeface="Arial" pitchFamily="34" charset="0"/>
                <a:cs typeface="Arial" pitchFamily="34" charset="0"/>
              </a:rPr>
              <a:t>Loving learning</a:t>
            </a:r>
            <a:endParaRPr lang="en-GB" sz="1200" kern="1200">
              <a:solidFill>
                <a:schemeClr val="tx1"/>
              </a:solidFill>
              <a:effectLst/>
              <a:latin typeface="Arial" pitchFamily="34" charset="0"/>
              <a:cs typeface="Arial" pitchFamily="34" charset="0"/>
            </a:endParaRPr>
          </a:p>
          <a:p>
            <a:pPr lvl="0"/>
            <a:r>
              <a:rPr lang="en-GB" sz="1200" kern="1200">
                <a:solidFill>
                  <a:schemeClr val="tx1"/>
                </a:solidFill>
                <a:effectLst/>
                <a:latin typeface="Arial" pitchFamily="34" charset="0"/>
                <a:cs typeface="Arial" pitchFamily="34" charset="0"/>
              </a:rPr>
              <a:t>-I am interested in finding out about things that interest me.</a:t>
            </a:r>
          </a:p>
          <a:p>
            <a:pPr lvl="0"/>
            <a:r>
              <a:rPr lang="en-GB" sz="1200" kern="1200">
                <a:solidFill>
                  <a:schemeClr val="tx1"/>
                </a:solidFill>
                <a:effectLst/>
                <a:latin typeface="Arial" pitchFamily="34" charset="0"/>
                <a:cs typeface="Arial" pitchFamily="34" charset="0"/>
              </a:rPr>
              <a:t>-Provide me with opportunities to be creative; talk to me about my drawings.</a:t>
            </a:r>
          </a:p>
          <a:p>
            <a:pPr lvl="0"/>
            <a:r>
              <a:rPr lang="en-GB" sz="1200" kern="1200">
                <a:solidFill>
                  <a:schemeClr val="tx1"/>
                </a:solidFill>
                <a:effectLst/>
                <a:latin typeface="Arial" pitchFamily="34" charset="0"/>
                <a:cs typeface="Arial" pitchFamily="34" charset="0"/>
              </a:rPr>
              <a:t>-Take me to the library and look at books with me; point to pictures and name them clearly, and talk about what we can both see using simple phrases. Tell me stories too. </a:t>
            </a:r>
          </a:p>
          <a:p>
            <a:pPr lvl="0"/>
            <a:r>
              <a:rPr lang="en-GB" sz="1200" kern="1200">
                <a:solidFill>
                  <a:schemeClr val="tx1"/>
                </a:solidFill>
                <a:effectLst/>
                <a:latin typeface="Arial" pitchFamily="34" charset="0"/>
                <a:cs typeface="Arial" pitchFamily="34" charset="0"/>
              </a:rPr>
              <a:t>-Talk about what you are doing using a simple commentary; count out the number of apples put in the bag at the shop, and say what we see on the way.</a:t>
            </a:r>
          </a:p>
          <a:p>
            <a:r>
              <a:rPr lang="en-GB" sz="1200" kern="1200">
                <a:solidFill>
                  <a:schemeClr val="tx1"/>
                </a:solidFill>
                <a:effectLst/>
                <a:latin typeface="Arial" pitchFamily="34" charset="0"/>
                <a:cs typeface="Arial" pitchFamily="34" charset="0"/>
              </a:rPr>
              <a:t> </a:t>
            </a:r>
            <a:r>
              <a:rPr lang="en-GB" sz="1200" b="1" kern="1200">
                <a:solidFill>
                  <a:schemeClr val="tx1"/>
                </a:solidFill>
                <a:effectLst/>
                <a:latin typeface="Arial" pitchFamily="34" charset="0"/>
                <a:cs typeface="Arial" pitchFamily="34" charset="0"/>
              </a:rPr>
              <a:t>Making my voice heard</a:t>
            </a:r>
            <a:endParaRPr lang="en-GB" sz="1200" kern="1200">
              <a:solidFill>
                <a:schemeClr val="tx1"/>
              </a:solidFill>
              <a:effectLst/>
              <a:latin typeface="Arial" pitchFamily="34" charset="0"/>
              <a:cs typeface="Arial" pitchFamily="34" charset="0"/>
            </a:endParaRPr>
          </a:p>
          <a:p>
            <a:pPr lvl="0"/>
            <a:r>
              <a:rPr lang="en-GB" sz="1200" kern="1200">
                <a:solidFill>
                  <a:schemeClr val="tx1"/>
                </a:solidFill>
                <a:effectLst/>
                <a:latin typeface="Arial" pitchFamily="34" charset="0"/>
                <a:cs typeface="Arial" pitchFamily="34" charset="0"/>
              </a:rPr>
              <a:t>-I can listen to others; help me practice taking turns and understand sharing.</a:t>
            </a:r>
          </a:p>
          <a:p>
            <a:pPr lvl="0"/>
            <a:r>
              <a:rPr lang="en-GB" sz="1200" kern="1200">
                <a:solidFill>
                  <a:schemeClr val="tx1"/>
                </a:solidFill>
                <a:effectLst/>
                <a:latin typeface="Arial" pitchFamily="34" charset="0"/>
                <a:cs typeface="Arial" pitchFamily="34" charset="0"/>
              </a:rPr>
              <a:t>-I can ask for help.</a:t>
            </a:r>
          </a:p>
          <a:p>
            <a:pPr lvl="0"/>
            <a:r>
              <a:rPr lang="en-GB" sz="1200" kern="1200">
                <a:solidFill>
                  <a:schemeClr val="tx1"/>
                </a:solidFill>
                <a:effectLst/>
                <a:latin typeface="Arial" pitchFamily="34" charset="0"/>
                <a:cs typeface="Arial" pitchFamily="34" charset="0"/>
              </a:rPr>
              <a:t>-Talk to me using words I can understand, and add words to help extend my vocabulary. This will help me to express what I want, so that others can understand me </a:t>
            </a:r>
          </a:p>
          <a:p>
            <a:pPr lvl="0"/>
            <a:r>
              <a:rPr lang="en-GB" sz="1200" kern="1200">
                <a:solidFill>
                  <a:schemeClr val="tx1"/>
                </a:solidFill>
                <a:effectLst/>
                <a:latin typeface="Arial" pitchFamily="34" charset="0"/>
                <a:cs typeface="Arial" pitchFamily="34" charset="0"/>
              </a:rPr>
              <a:t>-Let me sing songs and rhymes.</a:t>
            </a:r>
          </a:p>
          <a:p>
            <a:pPr lvl="0"/>
            <a:r>
              <a:rPr lang="en-GB" sz="1200" kern="1200">
                <a:solidFill>
                  <a:schemeClr val="tx1"/>
                </a:solidFill>
                <a:effectLst/>
                <a:latin typeface="Arial" pitchFamily="34" charset="0"/>
                <a:cs typeface="Arial" pitchFamily="34" charset="0"/>
              </a:rPr>
              <a:t>-Provide me with opportunities to meet other children and adults so that I can practice these skills.</a:t>
            </a:r>
          </a:p>
          <a:p>
            <a:r>
              <a:rPr lang="en-GB" sz="1200" kern="1200">
                <a:solidFill>
                  <a:schemeClr val="tx1"/>
                </a:solidFill>
                <a:effectLst/>
                <a:latin typeface="Arial" pitchFamily="34" charset="0"/>
                <a:cs typeface="Arial" pitchFamily="34" charset="0"/>
              </a:rPr>
              <a:t> </a:t>
            </a:r>
            <a:r>
              <a:rPr lang="en-GB" sz="1200" b="1" kern="1200">
                <a:solidFill>
                  <a:schemeClr val="tx1"/>
                </a:solidFill>
                <a:effectLst/>
                <a:latin typeface="Arial" pitchFamily="34" charset="0"/>
                <a:cs typeface="Arial" pitchFamily="34" charset="0"/>
              </a:rPr>
              <a:t>Doing my best</a:t>
            </a:r>
            <a:endParaRPr lang="en-GB" sz="1200" kern="1200">
              <a:solidFill>
                <a:schemeClr val="tx1"/>
              </a:solidFill>
              <a:effectLst/>
              <a:latin typeface="Arial" pitchFamily="34" charset="0"/>
              <a:cs typeface="Arial" pitchFamily="34" charset="0"/>
            </a:endParaRPr>
          </a:p>
          <a:p>
            <a:pPr lvl="0"/>
            <a:r>
              <a:rPr lang="en-GB" sz="1200" kern="1200">
                <a:solidFill>
                  <a:schemeClr val="tx1"/>
                </a:solidFill>
                <a:effectLst/>
                <a:latin typeface="Arial" pitchFamily="34" charset="0"/>
                <a:cs typeface="Arial" pitchFamily="34" charset="0"/>
              </a:rPr>
              <a:t>-I am asking questions about my new school.</a:t>
            </a:r>
          </a:p>
          <a:p>
            <a:pPr lvl="0"/>
            <a:r>
              <a:rPr lang="en-GB" sz="1200" kern="1200">
                <a:solidFill>
                  <a:schemeClr val="tx1"/>
                </a:solidFill>
                <a:effectLst/>
                <a:latin typeface="Arial" pitchFamily="34" charset="0"/>
                <a:cs typeface="Arial" pitchFamily="34" charset="0"/>
              </a:rPr>
              <a:t>-Help me be the best I can be and have high hopes for me.</a:t>
            </a:r>
          </a:p>
          <a:p>
            <a:pPr lvl="0"/>
            <a:r>
              <a:rPr lang="en-GB" sz="1200" kern="1200">
                <a:solidFill>
                  <a:schemeClr val="tx1"/>
                </a:solidFill>
                <a:effectLst/>
                <a:latin typeface="Arial" pitchFamily="34" charset="0"/>
                <a:cs typeface="Arial" pitchFamily="34" charset="0"/>
              </a:rPr>
              <a:t>-Let me have plenty of opportunities to practice new skills, to make mistakes and try again.</a:t>
            </a:r>
          </a:p>
          <a:p>
            <a:pPr lvl="0"/>
            <a:r>
              <a:rPr lang="en-GB" sz="1200" kern="1200">
                <a:solidFill>
                  <a:schemeClr val="tx1"/>
                </a:solidFill>
                <a:effectLst/>
                <a:latin typeface="Arial" pitchFamily="34" charset="0"/>
                <a:cs typeface="Arial" pitchFamily="34" charset="0"/>
              </a:rPr>
              <a:t>-Be positive about going to school; talk to me about school, show me pictures of the school and visit the school. Talk to me about what I am going to do.</a:t>
            </a:r>
          </a:p>
          <a:p>
            <a:endParaRPr lang="en-GB">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9DEFD4B1-36A3-4257-B535-3231BC16D551}" type="slidenum">
              <a:rPr lang="en-GB" smtClean="0"/>
              <a:t>5</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DEFD4B1-36A3-4257-B535-3231BC16D551}" type="slidenum">
              <a:rPr lang="en-GB" smtClean="0"/>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We strongly encourage parent</a:t>
            </a:r>
            <a:r>
              <a:rPr lang="en-GB" baseline="0"/>
              <a:t>s to send in observations from home to help support the planning, teaching and assessment of your child.</a:t>
            </a:r>
          </a:p>
          <a:p>
            <a:endParaRPr lang="en-GB" baseline="0"/>
          </a:p>
          <a:p>
            <a:r>
              <a:rPr lang="en-GB" baseline="0"/>
              <a:t>Parents as partners.</a:t>
            </a:r>
            <a:endParaRPr lang="en-GB"/>
          </a:p>
        </p:txBody>
      </p:sp>
      <p:sp>
        <p:nvSpPr>
          <p:cNvPr id="4" name="Slide Number Placeholder 3"/>
          <p:cNvSpPr>
            <a:spLocks noGrp="1"/>
          </p:cNvSpPr>
          <p:nvPr>
            <p:ph type="sldNum" sz="quarter" idx="10"/>
          </p:nvPr>
        </p:nvSpPr>
        <p:spPr/>
        <p:txBody>
          <a:bodyPr/>
          <a:lstStyle/>
          <a:p>
            <a:fld id="{9DEFD4B1-36A3-4257-B535-3231BC16D551}" type="slidenum">
              <a:rPr lang="en-GB" smtClean="0"/>
              <a:t>8</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a:solidFill>
                  <a:schemeClr val="tx1"/>
                </a:solidFill>
                <a:effectLst/>
                <a:latin typeface="+mn-lt"/>
                <a:ea typeface="+mn-ea"/>
                <a:cs typeface="+mn-cs"/>
              </a:rPr>
              <a:t>Remind parents that if something is worrying them now or when then child starts school/nursery it is important that they discuss their concerns with the class teacher.</a:t>
            </a:r>
          </a:p>
        </p:txBody>
      </p:sp>
      <p:sp>
        <p:nvSpPr>
          <p:cNvPr id="4" name="Slide Number Placeholder 3"/>
          <p:cNvSpPr>
            <a:spLocks noGrp="1"/>
          </p:cNvSpPr>
          <p:nvPr>
            <p:ph type="sldNum" sz="quarter" idx="10"/>
          </p:nvPr>
        </p:nvSpPr>
        <p:spPr/>
        <p:txBody>
          <a:bodyPr/>
          <a:lstStyle/>
          <a:p>
            <a:fld id="{9DEFD4B1-36A3-4257-B535-3231BC16D551}" type="slidenum">
              <a:rPr lang="en-GB" smtClean="0"/>
              <a:t>13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2073534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266842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3783484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3341616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4195599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388136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1055106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2910042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3353242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2844550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07/07/2023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a:p>
        </p:txBody>
      </p:sp>
    </p:spTree>
    <p:extLst>
      <p:ext uri="{BB962C8B-B14F-4D97-AF65-F5344CB8AC3E}">
        <p14:creationId xmlns:p14="http://schemas.microsoft.com/office/powerpoint/2010/main" val="2926459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D43AE-EE9B-4810-844B-9C06805448FB}" type="datetimeFigureOut">
              <a:rPr lang="en-GB" smtClean="0"/>
              <a:pPr/>
              <a:t>07/07/2023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A262F2-7BC5-4882-9709-3390A5909376}" type="slidenum">
              <a:rPr lang="en-GB" smtClean="0"/>
              <a:pPr/>
              <a:t>‹#›</a:t>
            </a:fld>
            <a:endParaRPr lang="en-GB"/>
          </a:p>
        </p:txBody>
      </p:sp>
    </p:spTree>
    <p:extLst>
      <p:ext uri="{BB962C8B-B14F-4D97-AF65-F5344CB8AC3E}">
        <p14:creationId xmlns:p14="http://schemas.microsoft.com/office/powerpoint/2010/main" val="413143523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eastburyfarm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eastburyfarm log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eastburyfarm log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itle 6"/>
          <p:cNvSpPr>
            <a:spLocks noGrp="1"/>
          </p:cNvSpPr>
          <p:nvPr>
            <p:ph type="ctrTitle"/>
          </p:nvPr>
        </p:nvSpPr>
        <p:spPr>
          <a:xfrm>
            <a:off x="611560" y="764704"/>
            <a:ext cx="7772400" cy="1470025"/>
          </a:xfrm>
        </p:spPr>
        <p:txBody>
          <a:bodyPr>
            <a:noAutofit/>
          </a:bodyPr>
          <a:lstStyle/>
          <a:p>
            <a:r>
              <a:rPr lang="en-GB" sz="7200" b="1">
                <a:solidFill>
                  <a:srgbClr val="00B050"/>
                </a:solidFill>
                <a:effectLst>
                  <a:outerShdw blurRad="38100" dist="38100" dir="2700000" algn="tl">
                    <a:srgbClr val="000000">
                      <a:alpha val="43137"/>
                    </a:srgbClr>
                  </a:outerShdw>
                </a:effectLst>
              </a:rPr>
              <a:t>Welcome to…</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2580560"/>
            <a:ext cx="2736304" cy="2736304"/>
          </a:xfrm>
          <a:prstGeom prst="rect">
            <a:avLst/>
          </a:prstGeom>
        </p:spPr>
      </p:pic>
    </p:spTree>
    <p:extLst>
      <p:ext uri="{BB962C8B-B14F-4D97-AF65-F5344CB8AC3E}">
        <p14:creationId xmlns:p14="http://schemas.microsoft.com/office/powerpoint/2010/main" val="1382140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wall with drawings on it&#10;&#10;Description automatically generated">
            <a:extLst>
              <a:ext uri="{FF2B5EF4-FFF2-40B4-BE49-F238E27FC236}">
                <a16:creationId xmlns:a16="http://schemas.microsoft.com/office/drawing/2014/main" id="{BF213A74-FCB1-7274-9911-4AF8C963828D}"/>
              </a:ext>
            </a:extLst>
          </p:cNvPr>
          <p:cNvPicPr>
            <a:picLocks noChangeAspect="1"/>
          </p:cNvPicPr>
          <p:nvPr/>
        </p:nvPicPr>
        <p:blipFill rotWithShape="1">
          <a:blip r:embed="rId2"/>
          <a:srcRect t="3202" r="2" b="3107"/>
          <a:stretch/>
        </p:blipFill>
        <p:spPr>
          <a:xfrm>
            <a:off x="342900" y="457200"/>
            <a:ext cx="8458200" cy="5943600"/>
          </a:xfrm>
          <a:prstGeom prst="rect">
            <a:avLst/>
          </a:prstGeom>
        </p:spPr>
      </p:pic>
    </p:spTree>
    <p:extLst>
      <p:ext uri="{BB962C8B-B14F-4D97-AF65-F5344CB8AC3E}">
        <p14:creationId xmlns:p14="http://schemas.microsoft.com/office/powerpoint/2010/main" val="1570513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All about your child</a:t>
            </a:r>
            <a:endParaRPr lang="en-GB"/>
          </a:p>
        </p:txBody>
      </p:sp>
      <p:sp>
        <p:nvSpPr>
          <p:cNvPr id="4" name="Content Placeholder 2"/>
          <p:cNvSpPr>
            <a:spLocks noGrp="1"/>
          </p:cNvSpPr>
          <p:nvPr>
            <p:ph idx="1"/>
          </p:nvPr>
        </p:nvSpPr>
        <p:spPr/>
        <p:txBody>
          <a:bodyPr vert="horz" lIns="91440" tIns="45720" rIns="91440" bIns="45720" rtlCol="0" anchor="t">
            <a:normAutofit/>
          </a:bodyPr>
          <a:lstStyle/>
          <a:p>
            <a:pPr marL="514350" indent="-514350">
              <a:buClr>
                <a:srgbClr val="E28700"/>
              </a:buClr>
              <a:buNone/>
            </a:pPr>
            <a:r>
              <a:rPr lang="en-GB" sz="2400"/>
              <a:t>1.Tell us what your child enjoys doing by writing it on a post-it </a:t>
            </a:r>
            <a:r>
              <a:rPr lang="en-GB" sz="1400" i="1"/>
              <a:t>(make sure you include their name and leave on your chair)</a:t>
            </a:r>
          </a:p>
          <a:p>
            <a:pPr marL="514350" indent="-514350">
              <a:buClr>
                <a:srgbClr val="E28700"/>
              </a:buClr>
              <a:buNone/>
            </a:pPr>
            <a:endParaRPr lang="en-GB" sz="2400"/>
          </a:p>
          <a:p>
            <a:pPr marL="514350" indent="-514350">
              <a:buClr>
                <a:srgbClr val="E28700"/>
              </a:buClr>
              <a:buNone/>
            </a:pPr>
            <a:endParaRPr lang="en-GB" sz="2400"/>
          </a:p>
          <a:p>
            <a:pPr marL="514350" indent="-514350">
              <a:buClr>
                <a:srgbClr val="E28700"/>
              </a:buClr>
              <a:buNone/>
            </a:pPr>
            <a:endParaRPr lang="en-GB" sz="2400"/>
          </a:p>
          <a:p>
            <a:pPr marL="514350" indent="-514350">
              <a:buClr>
                <a:srgbClr val="E28700"/>
              </a:buClr>
              <a:buNone/>
            </a:pPr>
            <a:endParaRPr lang="en-GB" sz="2400"/>
          </a:p>
          <a:p>
            <a:pPr marL="514350" indent="-514350">
              <a:buClr>
                <a:srgbClr val="E28700"/>
              </a:buClr>
              <a:buNone/>
            </a:pPr>
            <a:endParaRPr lang="en-GB" sz="2400"/>
          </a:p>
          <a:p>
            <a:pPr marL="514350" indent="-514350">
              <a:buClr>
                <a:srgbClr val="E28700"/>
              </a:buClr>
              <a:buNone/>
            </a:pPr>
            <a:r>
              <a:rPr lang="en-GB" sz="2400"/>
              <a:t>2.Think about what you want for your child when they start school and write it on a post-it </a:t>
            </a:r>
            <a:r>
              <a:rPr lang="en-GB" sz="1400" i="1"/>
              <a:t>(make sure you include their name and leave on your chair)</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3808" y="2420888"/>
            <a:ext cx="1950720" cy="1505712"/>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5352288"/>
            <a:ext cx="1950720" cy="1505712"/>
          </a:xfrm>
          <a:prstGeom prst="rect">
            <a:avLst/>
          </a:prstGeom>
        </p:spPr>
      </p:pic>
    </p:spTree>
    <p:extLst>
      <p:ext uri="{BB962C8B-B14F-4D97-AF65-F5344CB8AC3E}">
        <p14:creationId xmlns:p14="http://schemas.microsoft.com/office/powerpoint/2010/main" val="3276949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Transition to School</a:t>
            </a:r>
            <a:endParaRPr lang="en-GB"/>
          </a:p>
        </p:txBody>
      </p:sp>
      <p:sp>
        <p:nvSpPr>
          <p:cNvPr id="3" name="Content Placeholder 2"/>
          <p:cNvSpPr>
            <a:spLocks noGrp="1"/>
          </p:cNvSpPr>
          <p:nvPr>
            <p:ph idx="1"/>
          </p:nvPr>
        </p:nvSpPr>
        <p:spPr>
          <a:xfrm>
            <a:off x="457200" y="1600200"/>
            <a:ext cx="8229600" cy="4709120"/>
          </a:xfrm>
        </p:spPr>
        <p:txBody>
          <a:bodyPr vert="horz" lIns="91440" tIns="45720" rIns="91440" bIns="45720" rtlCol="0" anchor="t">
            <a:normAutofit fontScale="85000" lnSpcReduction="20000"/>
          </a:bodyPr>
          <a:lstStyle/>
          <a:p>
            <a:pPr lvl="0"/>
            <a:r>
              <a:rPr lang="en-GB" sz="2700">
                <a:latin typeface="Arial"/>
                <a:cs typeface="Arial"/>
              </a:rPr>
              <a:t>Each child is different, and some children may take a little longer to settle</a:t>
            </a:r>
            <a:endParaRPr lang="en-US" sz="2700">
              <a:latin typeface="Arial"/>
              <a:cs typeface="Arial"/>
            </a:endParaRPr>
          </a:p>
          <a:p>
            <a:pPr lvl="0"/>
            <a:r>
              <a:rPr lang="en-GB" sz="2700">
                <a:latin typeface="Arial" panose="020B0604020202020204" pitchFamily="34" charset="0"/>
                <a:cs typeface="Arial" panose="020B0604020202020204" pitchFamily="34" charset="0"/>
              </a:rPr>
              <a:t>Our transition processes are based on the best interests and needs of your child</a:t>
            </a:r>
            <a:endParaRPr lang="en-US" sz="2700">
              <a:latin typeface="Arial" panose="020B0604020202020204" pitchFamily="34" charset="0"/>
              <a:cs typeface="Arial" panose="020B0604020202020204" pitchFamily="34" charset="0"/>
            </a:endParaRPr>
          </a:p>
          <a:p>
            <a:pPr lvl="0"/>
            <a:r>
              <a:rPr lang="en-GB" sz="2700">
                <a:latin typeface="Arial" panose="020B0604020202020204" pitchFamily="34" charset="0"/>
                <a:cs typeface="Arial" panose="020B0604020202020204" pitchFamily="34" charset="0"/>
              </a:rPr>
              <a:t>We will work with you to help your child to settle and be confident in their new surroundings</a:t>
            </a:r>
          </a:p>
          <a:p>
            <a:r>
              <a:rPr lang="en-GB" sz="2700">
                <a:latin typeface="Arial"/>
                <a:cs typeface="Arial"/>
              </a:rPr>
              <a:t>Opportunities to ask questions and share concerns</a:t>
            </a:r>
            <a:endParaRPr lang="en-GB" sz="2700">
              <a:latin typeface="Arial" panose="020B0604020202020204" pitchFamily="34" charset="0"/>
              <a:cs typeface="Arial" panose="020B0604020202020204" pitchFamily="34" charset="0"/>
            </a:endParaRPr>
          </a:p>
          <a:p>
            <a:pPr marL="0" indent="0">
              <a:spcBef>
                <a:spcPts val="0"/>
              </a:spcBef>
              <a:buNone/>
            </a:pPr>
            <a:endParaRPr lang="en-GB" sz="1400" b="1">
              <a:latin typeface="Arial" panose="020B0604020202020204" pitchFamily="34" charset="0"/>
              <a:cs typeface="Arial" panose="020B0604020202020204" pitchFamily="34" charset="0"/>
            </a:endParaRPr>
          </a:p>
          <a:p>
            <a:pPr marL="0" indent="0">
              <a:spcBef>
                <a:spcPts val="0"/>
              </a:spcBef>
              <a:buNone/>
            </a:pPr>
            <a:r>
              <a:rPr lang="en-GB" sz="1600" b="1">
                <a:latin typeface="Arial Black" panose="020B0A04020102020204" pitchFamily="34" charset="0"/>
                <a:cs typeface="Arial" panose="020B0604020202020204" pitchFamily="34" charset="0"/>
              </a:rPr>
              <a:t>Reception Transition Process:</a:t>
            </a:r>
          </a:p>
          <a:p>
            <a:pPr marL="0" indent="0">
              <a:spcBef>
                <a:spcPts val="0"/>
              </a:spcBef>
              <a:buNone/>
            </a:pPr>
            <a:endParaRPr lang="en-GB" sz="1600" b="1">
              <a:latin typeface="Arial Black" panose="020B0A04020102020204" pitchFamily="34" charset="0"/>
              <a:cs typeface="Arial" panose="020B0604020202020204" pitchFamily="34" charset="0"/>
            </a:endParaRPr>
          </a:p>
          <a:p>
            <a:pPr>
              <a:spcBef>
                <a:spcPts val="0"/>
              </a:spcBef>
            </a:pPr>
            <a:r>
              <a:rPr lang="en-GB" sz="1600">
                <a:latin typeface="Arial"/>
                <a:cs typeface="Arial"/>
              </a:rPr>
              <a:t>Tuesday 11th July 11.15 Taster lunch for Reception children </a:t>
            </a:r>
          </a:p>
          <a:p>
            <a:pPr>
              <a:spcBef>
                <a:spcPts val="0"/>
              </a:spcBef>
            </a:pPr>
            <a:r>
              <a:rPr lang="en-GB" sz="1600">
                <a:latin typeface="Arial"/>
                <a:cs typeface="Arial"/>
              </a:rPr>
              <a:t>Thursday 13</a:t>
            </a:r>
            <a:r>
              <a:rPr lang="en-GB" sz="1600" baseline="30000">
                <a:latin typeface="Arial"/>
                <a:cs typeface="Arial"/>
              </a:rPr>
              <a:t>th</a:t>
            </a:r>
            <a:r>
              <a:rPr lang="en-GB" sz="1600">
                <a:latin typeface="Arial"/>
                <a:cs typeface="Arial"/>
              </a:rPr>
              <a:t> July Stay and play session(Children dropped by adults and left if child is confident in Reception) </a:t>
            </a:r>
            <a:r>
              <a:rPr lang="en-GB" sz="1600" b="1">
                <a:latin typeface="Arial"/>
                <a:cs typeface="Arial"/>
              </a:rPr>
              <a:t>Cedar A 9.15-10.15  Cedar B 10.30-11.30</a:t>
            </a:r>
            <a:endParaRPr lang="en-GB" sz="1600" b="1">
              <a:latin typeface="Arial" panose="020B0604020202020204" pitchFamily="34" charset="0"/>
              <a:cs typeface="Arial" panose="020B0604020202020204" pitchFamily="34" charset="0"/>
            </a:endParaRPr>
          </a:p>
          <a:p>
            <a:pPr>
              <a:spcBef>
                <a:spcPts val="0"/>
              </a:spcBef>
            </a:pPr>
            <a:r>
              <a:rPr lang="en-GB" sz="1600">
                <a:latin typeface="Arial"/>
                <a:cs typeface="Arial"/>
              </a:rPr>
              <a:t>Tuesday 5th and Wednesday 6th September – 1:1 School visits(10-minute bookable slots)</a:t>
            </a:r>
          </a:p>
          <a:p>
            <a:r>
              <a:rPr lang="en-GB" sz="1600">
                <a:latin typeface="Arial"/>
                <a:cs typeface="Arial"/>
              </a:rPr>
              <a:t>Wednesday 6</a:t>
            </a:r>
            <a:r>
              <a:rPr lang="en-GB" sz="1600" baseline="30000">
                <a:latin typeface="Arial"/>
                <a:cs typeface="Arial"/>
              </a:rPr>
              <a:t>th</a:t>
            </a:r>
            <a:r>
              <a:rPr lang="en-GB" sz="1600">
                <a:latin typeface="Arial"/>
                <a:cs typeface="Arial"/>
              </a:rPr>
              <a:t> September- Stay and Play session1.00pm – 1.45pm (Cedar A)</a:t>
            </a:r>
          </a:p>
          <a:p>
            <a:r>
              <a:rPr lang="en-GB" sz="1600">
                <a:latin typeface="Arial" panose="020B0604020202020204" pitchFamily="34" charset="0"/>
                <a:cs typeface="Arial" panose="020B0604020202020204" pitchFamily="34" charset="0"/>
              </a:rPr>
              <a:t>2.15pm – 3.00pm (Cedar B)</a:t>
            </a:r>
          </a:p>
          <a:p>
            <a:r>
              <a:rPr lang="en-GB" sz="1600">
                <a:latin typeface="Arial"/>
                <a:cs typeface="Arial"/>
              </a:rPr>
              <a:t>Thursday 7</a:t>
            </a:r>
            <a:r>
              <a:rPr lang="en-GB" sz="1600" baseline="30000">
                <a:latin typeface="Arial"/>
                <a:cs typeface="Arial"/>
              </a:rPr>
              <a:t>th</a:t>
            </a:r>
            <a:r>
              <a:rPr lang="en-GB" sz="1600">
                <a:latin typeface="Arial"/>
                <a:cs typeface="Arial"/>
              </a:rPr>
              <a:t> September -Reception: 8.40-11.45(leave before lunch)</a:t>
            </a:r>
          </a:p>
          <a:p>
            <a:r>
              <a:rPr lang="en-GB" sz="1600">
                <a:latin typeface="Arial"/>
                <a:cs typeface="Arial"/>
              </a:rPr>
              <a:t>Friday 8th  September  Reception 8.40-1.00 (stay for lunch)</a:t>
            </a:r>
          </a:p>
          <a:p>
            <a:r>
              <a:rPr lang="en-GB" sz="1600">
                <a:latin typeface="Arial"/>
                <a:cs typeface="Arial"/>
              </a:rPr>
              <a:t>Monday 11th September: Reception 8.40-3.15 (normal hours)</a:t>
            </a:r>
            <a:endParaRPr lang="en-US" sz="2700">
              <a:latin typeface="Arial" panose="020B0604020202020204" pitchFamily="34" charset="0"/>
              <a:cs typeface="Arial" panose="020B0604020202020204" pitchFamily="34" charset="0"/>
            </a:endParaRPr>
          </a:p>
          <a:p>
            <a:pPr>
              <a:buFont typeface="Arial"/>
              <a:buChar char="•"/>
            </a:pPr>
            <a:endParaRPr lang="en-US" sz="2700">
              <a:latin typeface="Arial" panose="020B0604020202020204" pitchFamily="34" charset="0"/>
              <a:cs typeface="Arial" panose="020B0604020202020204" pitchFamily="34" charset="0"/>
            </a:endParaRPr>
          </a:p>
          <a:p>
            <a:pPr marL="0" indent="0">
              <a:buNone/>
            </a:pPr>
            <a:endParaRPr lang="en-US" sz="2700">
              <a:latin typeface="Arial" panose="020B0604020202020204" pitchFamily="34" charset="0"/>
              <a:cs typeface="Arial" panose="020B0604020202020204" pitchFamily="34" charset="0"/>
            </a:endParaRPr>
          </a:p>
          <a:p>
            <a:pPr marL="0" indent="0">
              <a:spcBef>
                <a:spcPts val="0"/>
              </a:spcBef>
              <a:buNone/>
            </a:pPr>
            <a:endParaRPr lang="en-GB" sz="1400">
              <a:latin typeface="Arial" panose="020B0604020202020204" pitchFamily="34" charset="0"/>
              <a:cs typeface="Arial" panose="020B0604020202020204" pitchFamily="34" charset="0"/>
            </a:endParaRPr>
          </a:p>
          <a:p>
            <a:pPr marL="0" indent="0">
              <a:spcBef>
                <a:spcPts val="0"/>
              </a:spcBef>
              <a:buNone/>
            </a:pPr>
            <a:endParaRPr lang="en-GB" sz="1400" b="1">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a:solidFill>
                  <a:srgbClr val="00B050"/>
                </a:solidFill>
                <a:effectLst>
                  <a:outerShdw blurRad="38100" dist="38100" dir="2700000" algn="tl">
                    <a:srgbClr val="000000">
                      <a:alpha val="43137"/>
                    </a:srgbClr>
                  </a:outerShdw>
                </a:effectLst>
              </a:rPr>
              <a:t>How can I support my child to have a smooth start to school?</a:t>
            </a:r>
            <a:endParaRPr lang="en-GB"/>
          </a:p>
        </p:txBody>
      </p:sp>
      <p:sp>
        <p:nvSpPr>
          <p:cNvPr id="3" name="Content Placeholder 2"/>
          <p:cNvSpPr>
            <a:spLocks noGrp="1"/>
          </p:cNvSpPr>
          <p:nvPr>
            <p:ph idx="1"/>
          </p:nvPr>
        </p:nvSpPr>
        <p:spPr/>
        <p:txBody>
          <a:bodyPr vert="horz" lIns="91440" tIns="45720" rIns="91440" bIns="45720" rtlCol="0" anchor="t">
            <a:normAutofit/>
          </a:bodyPr>
          <a:lstStyle/>
          <a:p>
            <a:pPr marL="0" indent="0">
              <a:buClr>
                <a:srgbClr val="E28700"/>
              </a:buClr>
              <a:buNone/>
            </a:pPr>
            <a:r>
              <a:rPr lang="en-GB" sz="2700">
                <a:latin typeface="Arial"/>
                <a:cs typeface="Arial"/>
              </a:rPr>
              <a:t>Before starting school you can support your child by encouraging them to:</a:t>
            </a:r>
          </a:p>
          <a:p>
            <a:pPr marL="514350" indent="-514350">
              <a:buClr>
                <a:srgbClr val="E28700"/>
              </a:buClr>
              <a:buFont typeface="+mj-lt"/>
              <a:buAutoNum type="arabicPeriod"/>
            </a:pPr>
            <a:r>
              <a:rPr lang="en-GB" sz="2700">
                <a:latin typeface="Arial" panose="020B0604020202020204" pitchFamily="34" charset="0"/>
                <a:cs typeface="Arial" panose="020B0604020202020204" pitchFamily="34" charset="0"/>
              </a:rPr>
              <a:t>Be independent including toileting and getting changed</a:t>
            </a:r>
          </a:p>
          <a:p>
            <a:pPr marL="514350" indent="-514350">
              <a:buClr>
                <a:srgbClr val="E28700"/>
              </a:buClr>
              <a:buFont typeface="+mj-lt"/>
              <a:buAutoNum type="arabicPeriod"/>
            </a:pPr>
            <a:r>
              <a:rPr lang="en-GB" sz="2700">
                <a:latin typeface="Arial"/>
                <a:cs typeface="Arial"/>
              </a:rPr>
              <a:t>Feel confident</a:t>
            </a:r>
            <a:endParaRPr lang="en-GB" sz="2700">
              <a:latin typeface="Arial" panose="020B0604020202020204" pitchFamily="34" charset="0"/>
              <a:cs typeface="Arial" panose="020B0604020202020204" pitchFamily="34" charset="0"/>
            </a:endParaRPr>
          </a:p>
          <a:p>
            <a:pPr marL="514350" indent="-514350">
              <a:buClr>
                <a:srgbClr val="E28700"/>
              </a:buClr>
              <a:buFont typeface="+mj-lt"/>
              <a:buAutoNum type="arabicPeriod"/>
            </a:pPr>
            <a:r>
              <a:rPr lang="en-GB" sz="2700">
                <a:latin typeface="Arial"/>
                <a:cs typeface="Arial"/>
              </a:rPr>
              <a:t>Be happy to learn </a:t>
            </a:r>
          </a:p>
          <a:p>
            <a:pPr marL="514350" indent="-514350">
              <a:buClr>
                <a:srgbClr val="E28700"/>
              </a:buClr>
              <a:buFont typeface="+mj-lt"/>
              <a:buAutoNum type="arabicPeriod"/>
            </a:pPr>
            <a:r>
              <a:rPr lang="en-GB" sz="2700">
                <a:latin typeface="Arial"/>
                <a:cs typeface="Arial"/>
              </a:rPr>
              <a:t>Confident to make their voice heard </a:t>
            </a:r>
            <a:endParaRPr lang="en-GB" sz="2700">
              <a:latin typeface="Arial" panose="020B0604020202020204" pitchFamily="34" charset="0"/>
              <a:cs typeface="Arial" panose="020B0604020202020204" pitchFamily="34" charset="0"/>
            </a:endParaRPr>
          </a:p>
          <a:p>
            <a:pPr marL="514350" indent="-514350">
              <a:buClr>
                <a:srgbClr val="E28700"/>
              </a:buClr>
              <a:buFont typeface="+mj-lt"/>
              <a:buAutoNum type="arabicPeriod"/>
            </a:pPr>
            <a:r>
              <a:rPr lang="en-GB" sz="2700">
                <a:latin typeface="Arial"/>
                <a:cs typeface="Arial"/>
              </a:rPr>
              <a:t>Try their best </a:t>
            </a:r>
            <a:endParaRPr lang="en-GB" sz="2700">
              <a:latin typeface="Arial" panose="020B0604020202020204" pitchFamily="34" charset="0"/>
              <a:cs typeface="Arial" panose="020B0604020202020204" pitchFamily="34" charset="0"/>
            </a:endParaRPr>
          </a:p>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85" y="260648"/>
            <a:ext cx="8229600" cy="1143000"/>
          </a:xfrm>
        </p:spPr>
        <p:txBody>
          <a:bodyPr/>
          <a:lstStyle/>
          <a:p>
            <a:r>
              <a:rPr lang="en-GB" altLang="en-US" b="1" u="sng">
                <a:solidFill>
                  <a:srgbClr val="00B050"/>
                </a:solidFill>
                <a:effectLst>
                  <a:outerShdw blurRad="38100" dist="38100" dir="2700000" algn="tl">
                    <a:srgbClr val="000000"/>
                  </a:outerShdw>
                </a:effectLst>
              </a:rPr>
              <a:t>Areas of Learning</a:t>
            </a:r>
            <a:endParaRPr lang="en-GB" b="1" u="sng"/>
          </a:p>
        </p:txBody>
      </p:sp>
      <p:sp>
        <p:nvSpPr>
          <p:cNvPr id="26" name="TextBox 25"/>
          <p:cNvSpPr txBox="1"/>
          <p:nvPr/>
        </p:nvSpPr>
        <p:spPr>
          <a:xfrm>
            <a:off x="143000" y="1484784"/>
            <a:ext cx="9001000" cy="5601533"/>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Within the Foundation Stage Curriculum there are seven areas of learning and three key characteristics of effective learning. The seven areas of learning are:</a:t>
            </a:r>
          </a:p>
          <a:p>
            <a:endParaRPr lang="en-GB" sz="2000" u="sng">
              <a:latin typeface="Arial" panose="020B0604020202020204" pitchFamily="34" charset="0"/>
              <a:cs typeface="Arial" panose="020B0604020202020204" pitchFamily="34" charset="0"/>
            </a:endParaRPr>
          </a:p>
          <a:p>
            <a:r>
              <a:rPr lang="en-GB" sz="2000" b="1" u="sng">
                <a:latin typeface="Arial" panose="020B0604020202020204" pitchFamily="34" charset="0"/>
                <a:cs typeface="Arial" panose="020B0604020202020204" pitchFamily="34" charset="0"/>
              </a:rPr>
              <a:t>Prime Areas</a:t>
            </a:r>
            <a:r>
              <a:rPr lang="en-GB" sz="2000" u="sng">
                <a:latin typeface="Arial" panose="020B0604020202020204" pitchFamily="34" charset="0"/>
                <a:cs typeface="Arial" panose="020B0604020202020204" pitchFamily="34" charset="0"/>
              </a:rPr>
              <a:t> </a:t>
            </a:r>
            <a:endParaRPr lang="en-GB" sz="2000">
              <a:latin typeface="Arial" panose="020B0604020202020204" pitchFamily="34" charset="0"/>
              <a:cs typeface="Arial" panose="020B0604020202020204" pitchFamily="34" charset="0"/>
            </a:endParaRPr>
          </a:p>
          <a:p>
            <a:pPr marL="342900" indent="-342900">
              <a:buAutoNum type="arabicPeriod"/>
            </a:pPr>
            <a:r>
              <a:rPr lang="en-GB" sz="2000" b="1">
                <a:latin typeface="Arial" panose="020B0604020202020204" pitchFamily="34" charset="0"/>
                <a:cs typeface="Arial" panose="020B0604020202020204" pitchFamily="34" charset="0"/>
              </a:rPr>
              <a:t>Personal, Social and Emotional Development</a:t>
            </a:r>
            <a:r>
              <a:rPr lang="en-GB" sz="2000">
                <a:latin typeface="Arial" panose="020B0604020202020204" pitchFamily="34" charset="0"/>
                <a:cs typeface="Arial" panose="020B0604020202020204" pitchFamily="34" charset="0"/>
              </a:rPr>
              <a:t> – Self regulation, managing self and building relationships</a:t>
            </a:r>
          </a:p>
          <a:p>
            <a:pPr marL="342900" indent="-342900">
              <a:buAutoNum type="arabicPeriod"/>
            </a:pPr>
            <a:r>
              <a:rPr lang="en-GB" sz="2000" b="1">
                <a:latin typeface="Arial" panose="020B0604020202020204" pitchFamily="34" charset="0"/>
                <a:cs typeface="Arial" panose="020B0604020202020204" pitchFamily="34" charset="0"/>
              </a:rPr>
              <a:t>Physical Development</a:t>
            </a:r>
            <a:r>
              <a:rPr lang="en-GB" sz="2000">
                <a:latin typeface="Arial" panose="020B0604020202020204" pitchFamily="34" charset="0"/>
                <a:cs typeface="Arial" panose="020B0604020202020204" pitchFamily="34" charset="0"/>
              </a:rPr>
              <a:t> – Gross motor and fine motor skills</a:t>
            </a:r>
          </a:p>
          <a:p>
            <a:pPr marL="342900" indent="-342900">
              <a:buAutoNum type="arabicPeriod"/>
            </a:pPr>
            <a:r>
              <a:rPr lang="en-GB" sz="2000" b="1">
                <a:latin typeface="Arial" panose="020B0604020202020204" pitchFamily="34" charset="0"/>
                <a:cs typeface="Arial" panose="020B0604020202020204" pitchFamily="34" charset="0"/>
              </a:rPr>
              <a:t>Communication and Language</a:t>
            </a:r>
            <a:r>
              <a:rPr lang="en-GB" sz="2000">
                <a:latin typeface="Arial" panose="020B0604020202020204" pitchFamily="34" charset="0"/>
                <a:cs typeface="Arial" panose="020B0604020202020204" pitchFamily="34" charset="0"/>
              </a:rPr>
              <a:t> – Listening and attention and understanding and Speaking </a:t>
            </a:r>
          </a:p>
          <a:p>
            <a:endParaRPr lang="en-GB" sz="2000" b="1" u="sng">
              <a:latin typeface="Arial" panose="020B0604020202020204" pitchFamily="34" charset="0"/>
              <a:cs typeface="Arial" panose="020B0604020202020204" pitchFamily="34" charset="0"/>
            </a:endParaRPr>
          </a:p>
          <a:p>
            <a:r>
              <a:rPr lang="en-GB" sz="2000" b="1" u="sng">
                <a:latin typeface="Arial" panose="020B0604020202020204" pitchFamily="34" charset="0"/>
                <a:cs typeface="Arial" panose="020B0604020202020204" pitchFamily="34" charset="0"/>
              </a:rPr>
              <a:t>Specific Areas </a:t>
            </a:r>
            <a:endParaRPr lang="en-GB" sz="2000">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rPr>
              <a:t>4. Literacy</a:t>
            </a:r>
            <a:r>
              <a:rPr lang="en-GB" sz="2000">
                <a:latin typeface="Arial" panose="020B0604020202020204" pitchFamily="34" charset="0"/>
                <a:cs typeface="Arial" panose="020B0604020202020204" pitchFamily="34" charset="0"/>
              </a:rPr>
              <a:t> – Comprehension, Word reading and writing</a:t>
            </a:r>
          </a:p>
          <a:p>
            <a:r>
              <a:rPr lang="en-GB" sz="2000" b="1">
                <a:latin typeface="Arial" panose="020B0604020202020204" pitchFamily="34" charset="0"/>
                <a:cs typeface="Arial" panose="020B0604020202020204" pitchFamily="34" charset="0"/>
              </a:rPr>
              <a:t>5. Mathematics </a:t>
            </a:r>
            <a:r>
              <a:rPr lang="en-GB" sz="2000">
                <a:latin typeface="Arial" panose="020B0604020202020204" pitchFamily="34" charset="0"/>
                <a:cs typeface="Arial" panose="020B0604020202020204" pitchFamily="34" charset="0"/>
              </a:rPr>
              <a:t>– Number and numerical patterns</a:t>
            </a:r>
          </a:p>
          <a:p>
            <a:r>
              <a:rPr lang="en-GB" sz="2000" b="1">
                <a:latin typeface="Arial" panose="020B0604020202020204" pitchFamily="34" charset="0"/>
                <a:cs typeface="Arial" panose="020B0604020202020204" pitchFamily="34" charset="0"/>
              </a:rPr>
              <a:t>6. Understanding the World</a:t>
            </a:r>
            <a:r>
              <a:rPr lang="en-GB" sz="2000">
                <a:latin typeface="Arial" panose="020B0604020202020204" pitchFamily="34" charset="0"/>
                <a:cs typeface="Arial" panose="020B0604020202020204" pitchFamily="34" charset="0"/>
              </a:rPr>
              <a:t> – Past and present, people, cultures and communities and the natural world</a:t>
            </a:r>
          </a:p>
          <a:p>
            <a:r>
              <a:rPr lang="en-GB" sz="2000" b="1">
                <a:latin typeface="Arial" panose="020B0604020202020204" pitchFamily="34" charset="0"/>
                <a:cs typeface="Arial" panose="020B0604020202020204" pitchFamily="34" charset="0"/>
              </a:rPr>
              <a:t>7. Expressive Arts and Design</a:t>
            </a:r>
            <a:r>
              <a:rPr lang="en-GB" sz="2000">
                <a:latin typeface="Arial" panose="020B0604020202020204" pitchFamily="34" charset="0"/>
                <a:cs typeface="Arial" panose="020B0604020202020204" pitchFamily="34" charset="0"/>
              </a:rPr>
              <a:t> – Creating with materials and being imaginative and expressive</a:t>
            </a:r>
            <a:endParaRPr lang="en-GB" sz="2000"/>
          </a:p>
          <a:p>
            <a:endParaRPr lang="en-GB">
              <a:effectLst/>
            </a:endParaRPr>
          </a:p>
        </p:txBody>
      </p:sp>
      <p:pic>
        <p:nvPicPr>
          <p:cNvPr id="11269" name="Picture 5" descr="Image result for areas of learning eyfs 7 are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1664" y="260649"/>
            <a:ext cx="988728" cy="1061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875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Daily Routine in Reception</a:t>
            </a:r>
          </a:p>
        </p:txBody>
      </p:sp>
      <p:graphicFrame>
        <p:nvGraphicFramePr>
          <p:cNvPr id="4" name="Table 3"/>
          <p:cNvGraphicFramePr>
            <a:graphicFrameLocks noGrp="1"/>
          </p:cNvGraphicFramePr>
          <p:nvPr>
            <p:extLst>
              <p:ext uri="{D42A27DB-BD31-4B8C-83A1-F6EECF244321}">
                <p14:modId xmlns:p14="http://schemas.microsoft.com/office/powerpoint/2010/main" val="4118126652"/>
              </p:ext>
            </p:extLst>
          </p:nvPr>
        </p:nvGraphicFramePr>
        <p:xfrm>
          <a:off x="313403" y="1133782"/>
          <a:ext cx="8793196" cy="5394960"/>
        </p:xfrm>
        <a:graphic>
          <a:graphicData uri="http://schemas.openxmlformats.org/drawingml/2006/table">
            <a:tbl>
              <a:tblPr firstRow="1" bandRow="1">
                <a:tableStyleId>{5C22544A-7EE6-4342-B048-85BDC9FD1C3A}</a:tableStyleId>
              </a:tblPr>
              <a:tblGrid>
                <a:gridCol w="4396598">
                  <a:extLst>
                    <a:ext uri="{9D8B030D-6E8A-4147-A177-3AD203B41FA5}">
                      <a16:colId xmlns:a16="http://schemas.microsoft.com/office/drawing/2014/main" val="20000"/>
                    </a:ext>
                  </a:extLst>
                </a:gridCol>
                <a:gridCol w="4396598">
                  <a:extLst>
                    <a:ext uri="{9D8B030D-6E8A-4147-A177-3AD203B41FA5}">
                      <a16:colId xmlns:a16="http://schemas.microsoft.com/office/drawing/2014/main" val="20001"/>
                    </a:ext>
                  </a:extLst>
                </a:gridCol>
              </a:tblGrid>
              <a:tr h="361853">
                <a:tc>
                  <a:txBody>
                    <a:bodyPr/>
                    <a:lstStyle/>
                    <a:p>
                      <a:r>
                        <a:rPr lang="en-GB"/>
                        <a:t>Morning</a:t>
                      </a:r>
                    </a:p>
                  </a:txBody>
                  <a:tcPr/>
                </a:tc>
                <a:tc>
                  <a:txBody>
                    <a:bodyPr/>
                    <a:lstStyle/>
                    <a:p>
                      <a:r>
                        <a:rPr lang="en-GB"/>
                        <a:t>Afternoon</a:t>
                      </a:r>
                    </a:p>
                  </a:txBody>
                  <a:tcPr/>
                </a:tc>
                <a:extLst>
                  <a:ext uri="{0D108BD9-81ED-4DB2-BD59-A6C34878D82A}">
                    <a16:rowId xmlns:a16="http://schemas.microsoft.com/office/drawing/2014/main" val="10000"/>
                  </a:ext>
                </a:extLst>
              </a:tr>
              <a:tr h="4993582">
                <a:tc>
                  <a:txBody>
                    <a:bodyPr/>
                    <a:lstStyle/>
                    <a:p>
                      <a:r>
                        <a:rPr lang="en-GB" sz="1200" kern="1200">
                          <a:solidFill>
                            <a:schemeClr val="dk1"/>
                          </a:solidFill>
                          <a:effectLst/>
                          <a:latin typeface="Arial" panose="020B0604020202020204" pitchFamily="34" charset="0"/>
                          <a:ea typeface="+mn-ea"/>
                          <a:cs typeface="Arial" panose="020B0604020202020204" pitchFamily="34" charset="0"/>
                        </a:rPr>
                        <a:t>8.40 Line up outside the classroom</a:t>
                      </a: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8.45-8.55</a:t>
                      </a:r>
                    </a:p>
                    <a:p>
                      <a:r>
                        <a:rPr lang="en-GB" sz="1200" kern="1200">
                          <a:solidFill>
                            <a:schemeClr val="dk1"/>
                          </a:solidFill>
                          <a:effectLst/>
                          <a:latin typeface="Arial"/>
                          <a:ea typeface="+mn-ea"/>
                          <a:cs typeface="Arial"/>
                        </a:rPr>
                        <a:t>Monday –</a:t>
                      </a:r>
                      <a:r>
                        <a:rPr lang="en-GB" sz="1200" kern="1200" baseline="0">
                          <a:solidFill>
                            <a:schemeClr val="dk1"/>
                          </a:solidFill>
                          <a:effectLst/>
                          <a:latin typeface="Arial"/>
                          <a:ea typeface="+mn-ea"/>
                          <a:cs typeface="Arial"/>
                        </a:rPr>
                        <a:t> Busy Fingers</a:t>
                      </a:r>
                    </a:p>
                    <a:p>
                      <a:pPr marL="0" marR="0" lvl="0" indent="0" algn="l" rtl="0" eaLnBrk="1" fontAlgn="auto" latinLnBrk="0" hangingPunct="1">
                        <a:lnSpc>
                          <a:spcPct val="100000"/>
                        </a:lnSpc>
                        <a:spcBef>
                          <a:spcPts val="0"/>
                        </a:spcBef>
                        <a:spcAft>
                          <a:spcPts val="0"/>
                        </a:spcAft>
                        <a:buClrTx/>
                        <a:buSzTx/>
                        <a:buFontTx/>
                        <a:buNone/>
                      </a:pPr>
                      <a:r>
                        <a:rPr lang="en-GB" sz="1200" kern="1200" baseline="0">
                          <a:solidFill>
                            <a:schemeClr val="dk1"/>
                          </a:solidFill>
                          <a:effectLst/>
                          <a:latin typeface="Arial"/>
                          <a:ea typeface="+mn-ea"/>
                          <a:cs typeface="Arial"/>
                        </a:rPr>
                        <a:t>Tuesday- </a:t>
                      </a:r>
                      <a:r>
                        <a:rPr lang="en-GB" sz="1200" b="0" i="0" u="none" strike="noStrike" kern="1200" baseline="0" noProof="0">
                          <a:solidFill>
                            <a:schemeClr val="dk1"/>
                          </a:solidFill>
                          <a:effectLst/>
                          <a:latin typeface="Arial"/>
                        </a:rPr>
                        <a:t>Busy Fingers</a:t>
                      </a:r>
                    </a:p>
                    <a:p>
                      <a:r>
                        <a:rPr lang="en-GB" sz="1200" kern="1200" baseline="0">
                          <a:solidFill>
                            <a:schemeClr val="dk1"/>
                          </a:solidFill>
                          <a:effectLst/>
                          <a:latin typeface="Arial"/>
                          <a:ea typeface="+mn-ea"/>
                          <a:cs typeface="Arial"/>
                        </a:rPr>
                        <a:t>Wednesday-</a:t>
                      </a:r>
                      <a:r>
                        <a:rPr lang="en-GB" sz="1200" b="0" i="0" u="none" strike="noStrike" kern="1200" baseline="0" noProof="0">
                          <a:solidFill>
                            <a:schemeClr val="dk1"/>
                          </a:solidFill>
                          <a:effectLst/>
                          <a:latin typeface="Arial"/>
                        </a:rPr>
                        <a:t>Busy Fingers</a:t>
                      </a:r>
                    </a:p>
                    <a:p>
                      <a:r>
                        <a:rPr lang="en-GB" sz="1200" kern="1200">
                          <a:solidFill>
                            <a:schemeClr val="dk1"/>
                          </a:solidFill>
                          <a:effectLst/>
                          <a:latin typeface="Arial"/>
                          <a:ea typeface="+mn-ea"/>
                          <a:cs typeface="Arial"/>
                        </a:rPr>
                        <a:t>Thursday-</a:t>
                      </a:r>
                      <a:r>
                        <a:rPr lang="en-GB" sz="1200" kern="1200" baseline="0">
                          <a:solidFill>
                            <a:schemeClr val="dk1"/>
                          </a:solidFill>
                          <a:effectLst/>
                          <a:latin typeface="Arial"/>
                          <a:ea typeface="+mn-ea"/>
                          <a:cs typeface="Arial"/>
                        </a:rPr>
                        <a:t> </a:t>
                      </a:r>
                      <a:r>
                        <a:rPr lang="en-GB" sz="1200" kern="1200">
                          <a:solidFill>
                            <a:schemeClr val="dk1"/>
                          </a:solidFill>
                          <a:effectLst/>
                          <a:latin typeface="Arial"/>
                          <a:ea typeface="+mn-ea"/>
                          <a:cs typeface="Arial"/>
                        </a:rPr>
                        <a:t>Story from HT/ DHT </a:t>
                      </a:r>
                      <a:endParaRPr lang="en-GB" sz="1200" kern="1200" baseline="0">
                        <a:solidFill>
                          <a:schemeClr val="dk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dk1"/>
                          </a:solidFill>
                          <a:effectLst/>
                          <a:latin typeface="Arial"/>
                          <a:ea typeface="+mn-ea"/>
                          <a:cs typeface="Arial"/>
                        </a:rPr>
                        <a:t>Friday-</a:t>
                      </a:r>
                      <a:r>
                        <a:rPr lang="en-GB" sz="1200" kern="1200" baseline="0">
                          <a:solidFill>
                            <a:schemeClr val="dk1"/>
                          </a:solidFill>
                          <a:effectLst/>
                          <a:latin typeface="Arial"/>
                          <a:ea typeface="+mn-ea"/>
                          <a:cs typeface="Arial"/>
                        </a:rPr>
                        <a:t> Busy fingers (Parents welcome- Date to be confirmed once children have settled)</a:t>
                      </a:r>
                      <a:endParaRPr lang="en-GB" sz="1200" kern="1200">
                        <a:solidFill>
                          <a:schemeClr val="dk1"/>
                        </a:solidFill>
                        <a:effectLst/>
                        <a:latin typeface="Arial"/>
                        <a:ea typeface="+mn-ea"/>
                        <a:cs typeface="Arial"/>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8.55-9.00 Class register</a:t>
                      </a:r>
                      <a:r>
                        <a:rPr lang="en-GB" sz="1200" kern="1200" baseline="0">
                          <a:solidFill>
                            <a:schemeClr val="dk1"/>
                          </a:solidFill>
                          <a:effectLst/>
                          <a:latin typeface="Arial"/>
                          <a:ea typeface="+mn-ea"/>
                          <a:cs typeface="Arial"/>
                        </a:rPr>
                        <a:t> </a:t>
                      </a:r>
                      <a:endParaRPr lang="en-GB" sz="1200" kern="1200">
                        <a:solidFill>
                          <a:schemeClr val="dk1"/>
                        </a:solidFill>
                        <a:effectLst/>
                        <a:latin typeface="Arial" panose="020B0604020202020204" pitchFamily="34" charset="0"/>
                        <a:ea typeface="+mn-ea"/>
                        <a:cs typeface="Arial" panose="020B0604020202020204" pitchFamily="34" charset="0"/>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9.00-</a:t>
                      </a:r>
                      <a:r>
                        <a:rPr lang="en-GB" sz="1200" kern="1200" baseline="0">
                          <a:solidFill>
                            <a:schemeClr val="dk1"/>
                          </a:solidFill>
                          <a:effectLst/>
                          <a:latin typeface="Arial"/>
                          <a:ea typeface="+mn-ea"/>
                          <a:cs typeface="Arial"/>
                        </a:rPr>
                        <a:t> 9.15</a:t>
                      </a:r>
                      <a:r>
                        <a:rPr lang="en-GB" sz="1200" kern="1200">
                          <a:solidFill>
                            <a:schemeClr val="dk1"/>
                          </a:solidFill>
                          <a:effectLst/>
                          <a:latin typeface="Arial"/>
                          <a:ea typeface="+mn-ea"/>
                          <a:cs typeface="Arial"/>
                        </a:rPr>
                        <a:t> English</a:t>
                      </a:r>
                      <a:r>
                        <a:rPr lang="en-GB" sz="1200" kern="1200" baseline="0">
                          <a:solidFill>
                            <a:schemeClr val="dk1"/>
                          </a:solidFill>
                          <a:effectLst/>
                          <a:latin typeface="Arial"/>
                          <a:ea typeface="+mn-ea"/>
                          <a:cs typeface="Arial"/>
                        </a:rPr>
                        <a:t> carpet input </a:t>
                      </a:r>
                    </a:p>
                    <a:p>
                      <a:pPr lvl="0">
                        <a:buNone/>
                      </a:pPr>
                      <a:endParaRPr lang="en-GB" sz="1200" kern="1200" baseline="0">
                        <a:solidFill>
                          <a:schemeClr val="dk1"/>
                        </a:solidFill>
                        <a:effectLst/>
                        <a:latin typeface="Arial"/>
                        <a:ea typeface="+mn-ea"/>
                        <a:cs typeface="Arial"/>
                      </a:endParaRPr>
                    </a:p>
                    <a:p>
                      <a:pPr lvl="0">
                        <a:buNone/>
                      </a:pPr>
                      <a:r>
                        <a:rPr lang="en-GB" sz="1200" kern="1200" baseline="0">
                          <a:solidFill>
                            <a:schemeClr val="dk1"/>
                          </a:solidFill>
                          <a:effectLst/>
                          <a:latin typeface="Arial"/>
                          <a:ea typeface="+mn-ea"/>
                          <a:cs typeface="Arial"/>
                        </a:rPr>
                        <a:t>9.15-9.30 English small group time (Monday- Thursday)</a:t>
                      </a: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09.30-10.45 Child Initiated Learning (CIL) </a:t>
                      </a:r>
                      <a:endParaRPr lang="en-GB" sz="1200" kern="1200" baseline="0">
                        <a:solidFill>
                          <a:schemeClr val="dk1"/>
                        </a:solidFill>
                        <a:effectLst/>
                        <a:latin typeface="Arial"/>
                        <a:ea typeface="+mn-ea"/>
                        <a:cs typeface="Arial"/>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10.45-</a:t>
                      </a:r>
                      <a:r>
                        <a:rPr lang="en-GB" sz="1200" kern="1200" baseline="0">
                          <a:solidFill>
                            <a:schemeClr val="dk1"/>
                          </a:solidFill>
                          <a:effectLst/>
                          <a:latin typeface="Arial"/>
                          <a:ea typeface="+mn-ea"/>
                          <a:cs typeface="Arial"/>
                        </a:rPr>
                        <a:t> 10.55 Tidy up time</a:t>
                      </a:r>
                      <a:endParaRPr lang="en-GB" sz="1200" kern="1200">
                        <a:solidFill>
                          <a:schemeClr val="dk1"/>
                        </a:solidFill>
                        <a:effectLst/>
                        <a:latin typeface="Arial"/>
                        <a:ea typeface="+mn-ea"/>
                        <a:cs typeface="Arial"/>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10.55-11.10-</a:t>
                      </a:r>
                      <a:r>
                        <a:rPr lang="en-GB" sz="1200" kern="1200" baseline="0">
                          <a:solidFill>
                            <a:schemeClr val="dk1"/>
                          </a:solidFill>
                          <a:effectLst/>
                          <a:latin typeface="Arial"/>
                          <a:ea typeface="+mn-ea"/>
                          <a:cs typeface="Arial"/>
                        </a:rPr>
                        <a:t> Maths carpet input</a:t>
                      </a:r>
                    </a:p>
                    <a:p>
                      <a:endParaRPr lang="en-GB" sz="1200" kern="1200" baseline="0">
                        <a:solidFill>
                          <a:schemeClr val="dk1"/>
                        </a:solidFill>
                        <a:effectLst/>
                        <a:latin typeface="Arial" panose="020B0604020202020204" pitchFamily="34" charset="0"/>
                        <a:ea typeface="+mn-ea"/>
                        <a:cs typeface="Arial" panose="020B0604020202020204" pitchFamily="34" charset="0"/>
                      </a:endParaRPr>
                    </a:p>
                    <a:p>
                      <a:r>
                        <a:rPr lang="en-GB" sz="1200" kern="1200" baseline="0">
                          <a:solidFill>
                            <a:schemeClr val="dk1"/>
                          </a:solidFill>
                          <a:effectLst/>
                          <a:latin typeface="Arial"/>
                          <a:ea typeface="+mn-ea"/>
                          <a:cs typeface="Arial"/>
                        </a:rPr>
                        <a:t>11.10-11.40 Phonics RWI session </a:t>
                      </a:r>
                    </a:p>
                    <a:p>
                      <a:endParaRPr lang="en-GB" sz="1200" kern="1200" baseline="0">
                        <a:solidFill>
                          <a:schemeClr val="dk1"/>
                        </a:solidFill>
                        <a:effectLst/>
                        <a:latin typeface="Arial" panose="020B0604020202020204" pitchFamily="34" charset="0"/>
                        <a:ea typeface="+mn-ea"/>
                        <a:cs typeface="Arial" panose="020B0604020202020204" pitchFamily="34" charset="0"/>
                      </a:endParaRPr>
                    </a:p>
                    <a:p>
                      <a:r>
                        <a:rPr lang="en-GB" sz="1200" kern="1200" baseline="0">
                          <a:solidFill>
                            <a:schemeClr val="dk1"/>
                          </a:solidFill>
                          <a:effectLst/>
                          <a:latin typeface="Arial"/>
                          <a:ea typeface="+mn-ea"/>
                          <a:cs typeface="Arial"/>
                        </a:rPr>
                        <a:t>11.40-11.45- Wash hands and story/songs</a:t>
                      </a: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panose="020B0604020202020204" pitchFamily="34" charset="0"/>
                          <a:ea typeface="+mn-ea"/>
                          <a:cs typeface="Arial" panose="020B0604020202020204" pitchFamily="34" charset="0"/>
                        </a:rPr>
                        <a:t>11.45- 13.00 Lunch</a:t>
                      </a:r>
                    </a:p>
                  </a:txBody>
                  <a:tcPr/>
                </a:tc>
                <a:tc>
                  <a:txBody>
                    <a:bodyPr/>
                    <a:lstStyle/>
                    <a:p>
                      <a:r>
                        <a:rPr lang="en-GB" sz="1200" kern="1200">
                          <a:solidFill>
                            <a:schemeClr val="dk1"/>
                          </a:solidFill>
                          <a:effectLst/>
                          <a:latin typeface="Arial"/>
                          <a:ea typeface="+mn-ea"/>
                          <a:cs typeface="Arial"/>
                        </a:rPr>
                        <a:t>13.00- 13.05-Register</a:t>
                      </a:r>
                      <a:r>
                        <a:rPr lang="en-GB" sz="1200" kern="1200" baseline="0">
                          <a:solidFill>
                            <a:schemeClr val="dk1"/>
                          </a:solidFill>
                          <a:effectLst/>
                          <a:latin typeface="Arial"/>
                          <a:ea typeface="+mn-ea"/>
                          <a:cs typeface="Arial"/>
                        </a:rPr>
                        <a:t> </a:t>
                      </a:r>
                      <a:endParaRPr lang="en-GB" sz="1200" kern="1200">
                        <a:solidFill>
                          <a:schemeClr val="dk1"/>
                        </a:solidFill>
                        <a:effectLst/>
                        <a:latin typeface="Arial" panose="020B0604020202020204" pitchFamily="34" charset="0"/>
                        <a:ea typeface="+mn-ea"/>
                        <a:cs typeface="Arial" panose="020B0604020202020204" pitchFamily="34" charset="0"/>
                      </a:endParaRPr>
                    </a:p>
                    <a:p>
                      <a:pPr lvl="0">
                        <a:buNone/>
                      </a:pPr>
                      <a:endParaRPr lang="en-GB" sz="1200" kern="1200" baseline="0">
                        <a:solidFill>
                          <a:schemeClr val="dk1"/>
                        </a:solidFill>
                        <a:effectLst/>
                        <a:latin typeface="Arial"/>
                        <a:ea typeface="+mn-ea"/>
                        <a:cs typeface="Arial"/>
                      </a:endParaRPr>
                    </a:p>
                    <a:p>
                      <a:pPr lvl="0">
                        <a:buNone/>
                      </a:pPr>
                      <a:r>
                        <a:rPr lang="en-GB" sz="1200" kern="1200" baseline="0">
                          <a:solidFill>
                            <a:schemeClr val="dk1"/>
                          </a:solidFill>
                          <a:effectLst/>
                          <a:latin typeface="Arial"/>
                          <a:ea typeface="+mn-ea"/>
                          <a:cs typeface="Arial"/>
                        </a:rPr>
                        <a:t>13.05-13.20 Carpet input (RE,  PE, Music, PSHE, Computing, Understanding of the world, Expressive art and design and Forest school)</a:t>
                      </a:r>
                      <a:endParaRPr lang="en-GB">
                        <a:latin typeface="Arial"/>
                        <a:cs typeface="Arial"/>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13.20-</a:t>
                      </a:r>
                      <a:r>
                        <a:rPr lang="en-GB" sz="1200" kern="1200" baseline="0">
                          <a:solidFill>
                            <a:schemeClr val="dk1"/>
                          </a:solidFill>
                          <a:effectLst/>
                          <a:latin typeface="Arial"/>
                          <a:ea typeface="+mn-ea"/>
                          <a:cs typeface="Arial"/>
                        </a:rPr>
                        <a:t> 14.40</a:t>
                      </a:r>
                      <a:endParaRPr lang="en-GB" sz="1200" kern="1200">
                        <a:solidFill>
                          <a:schemeClr val="dk1"/>
                        </a:solidFill>
                        <a:effectLst/>
                        <a:latin typeface="Arial"/>
                        <a:ea typeface="+mn-ea"/>
                        <a:cs typeface="Arial"/>
                      </a:endParaRPr>
                    </a:p>
                    <a:p>
                      <a:r>
                        <a:rPr lang="en-GB" sz="1200" kern="1200">
                          <a:solidFill>
                            <a:schemeClr val="dk1"/>
                          </a:solidFill>
                          <a:effectLst/>
                          <a:latin typeface="Arial"/>
                          <a:ea typeface="+mn-ea"/>
                          <a:cs typeface="Arial"/>
                        </a:rPr>
                        <a:t>Child Initiated Learning (CIL) </a:t>
                      </a: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14.40 14.50 Tidy up time </a:t>
                      </a:r>
                    </a:p>
                    <a:p>
                      <a:pPr lvl="0">
                        <a:buNone/>
                      </a:pPr>
                      <a:endParaRPr lang="en-GB" sz="1200" kern="1200">
                        <a:solidFill>
                          <a:schemeClr val="dk1"/>
                        </a:solidFill>
                        <a:effectLst/>
                        <a:latin typeface="Arial"/>
                        <a:ea typeface="+mn-ea"/>
                        <a:cs typeface="Arial"/>
                      </a:endParaRPr>
                    </a:p>
                    <a:p>
                      <a:pPr lvl="0">
                        <a:buNone/>
                      </a:pPr>
                      <a:r>
                        <a:rPr lang="en-GB" sz="1200" kern="1200">
                          <a:solidFill>
                            <a:schemeClr val="dk1"/>
                          </a:solidFill>
                          <a:effectLst/>
                          <a:latin typeface="Arial"/>
                          <a:ea typeface="+mn-ea"/>
                          <a:cs typeface="Arial"/>
                        </a:rPr>
                        <a:t>14.50-15.00- Getting things ready for home time </a:t>
                      </a: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a:ea typeface="+mn-ea"/>
                          <a:cs typeface="Arial"/>
                        </a:rPr>
                        <a:t>15.00-15.15</a:t>
                      </a:r>
                    </a:p>
                    <a:p>
                      <a:r>
                        <a:rPr lang="en-GB" sz="1200" kern="1200">
                          <a:solidFill>
                            <a:schemeClr val="dk1"/>
                          </a:solidFill>
                          <a:effectLst/>
                          <a:latin typeface="Arial" panose="020B0604020202020204" pitchFamily="34" charset="0"/>
                          <a:ea typeface="+mn-ea"/>
                          <a:cs typeface="Arial" panose="020B0604020202020204" pitchFamily="34" charset="0"/>
                        </a:rPr>
                        <a:t>Monday- Share</a:t>
                      </a:r>
                      <a:r>
                        <a:rPr lang="en-GB" sz="1200" kern="1200" baseline="0">
                          <a:solidFill>
                            <a:schemeClr val="dk1"/>
                          </a:solidFill>
                          <a:effectLst/>
                          <a:latin typeface="Arial" panose="020B0604020202020204" pitchFamily="34" charset="0"/>
                          <a:ea typeface="+mn-ea"/>
                          <a:cs typeface="Arial" panose="020B0604020202020204" pitchFamily="34" charset="0"/>
                        </a:rPr>
                        <a:t> travelling bears weekend and story</a:t>
                      </a:r>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panose="020B0604020202020204" pitchFamily="34" charset="0"/>
                          <a:ea typeface="+mn-ea"/>
                          <a:cs typeface="Arial" panose="020B0604020202020204" pitchFamily="34" charset="0"/>
                        </a:rPr>
                        <a:t>Tuesday</a:t>
                      </a:r>
                      <a:r>
                        <a:rPr lang="en-GB" sz="1200" kern="1200" baseline="0">
                          <a:solidFill>
                            <a:schemeClr val="dk1"/>
                          </a:solidFill>
                          <a:effectLst/>
                          <a:latin typeface="Arial" panose="020B0604020202020204" pitchFamily="34" charset="0"/>
                          <a:ea typeface="+mn-ea"/>
                          <a:cs typeface="Arial" panose="020B0604020202020204" pitchFamily="34" charset="0"/>
                        </a:rPr>
                        <a:t>- Singing and whole class story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a:solidFill>
                            <a:schemeClr val="dk1"/>
                          </a:solidFill>
                          <a:effectLst/>
                          <a:latin typeface="Arial"/>
                          <a:ea typeface="+mn-ea"/>
                          <a:cs typeface="Arial"/>
                        </a:rPr>
                        <a:t>Wednesday –Poem and whole class story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a:solidFill>
                            <a:schemeClr val="dk1"/>
                          </a:solidFill>
                          <a:effectLst/>
                          <a:latin typeface="Arial" panose="020B0604020202020204" pitchFamily="34" charset="0"/>
                          <a:ea typeface="+mn-ea"/>
                          <a:cs typeface="Arial" panose="020B0604020202020204" pitchFamily="34" charset="0"/>
                        </a:rPr>
                        <a:t>Thursday –Singing and whole class story</a:t>
                      </a:r>
                    </a:p>
                    <a:p>
                      <a:pPr marL="0" marR="0" lvl="0" indent="0" algn="l" rtl="0" eaLnBrk="1" fontAlgn="auto" latinLnBrk="0" hangingPunct="1">
                        <a:lnSpc>
                          <a:spcPct val="100000"/>
                        </a:lnSpc>
                        <a:spcBef>
                          <a:spcPts val="0"/>
                        </a:spcBef>
                        <a:spcAft>
                          <a:spcPts val="0"/>
                        </a:spcAft>
                        <a:buClrTx/>
                        <a:buSzTx/>
                        <a:buFontTx/>
                        <a:buNone/>
                      </a:pPr>
                      <a:r>
                        <a:rPr lang="en-GB" sz="1200" kern="1200" baseline="0">
                          <a:solidFill>
                            <a:schemeClr val="dk1"/>
                          </a:solidFill>
                          <a:effectLst/>
                          <a:latin typeface="Arial"/>
                          <a:ea typeface="+mn-ea"/>
                          <a:cs typeface="Arial"/>
                        </a:rPr>
                        <a:t>Friday - </a:t>
                      </a:r>
                      <a:r>
                        <a:rPr lang="en-GB" sz="1200" kern="1200">
                          <a:solidFill>
                            <a:schemeClr val="dk1"/>
                          </a:solidFill>
                          <a:effectLst/>
                          <a:latin typeface="Arial"/>
                          <a:ea typeface="+mn-ea"/>
                          <a:cs typeface="Arial"/>
                        </a:rPr>
                        <a:t> Poem </a:t>
                      </a:r>
                      <a:r>
                        <a:rPr lang="en-GB" sz="1200" kern="1200" baseline="0">
                          <a:solidFill>
                            <a:schemeClr val="dk1"/>
                          </a:solidFill>
                          <a:effectLst/>
                          <a:latin typeface="Arial"/>
                          <a:ea typeface="+mn-ea"/>
                          <a:cs typeface="Arial"/>
                        </a:rPr>
                        <a:t>and whole class story</a:t>
                      </a:r>
                      <a:endParaRPr lang="en-GB" sz="1200" kern="1200">
                        <a:solidFill>
                          <a:schemeClr val="dk1"/>
                        </a:solidFill>
                        <a:effectLst/>
                        <a:latin typeface="Arial"/>
                        <a:ea typeface="+mn-ea"/>
                        <a:cs typeface="Arial"/>
                      </a:endParaRPr>
                    </a:p>
                    <a:p>
                      <a:endParaRPr lang="en-GB" sz="12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panose="020B0604020202020204" pitchFamily="34" charset="0"/>
                          <a:ea typeface="+mn-ea"/>
                          <a:cs typeface="Arial" panose="020B0604020202020204" pitchFamily="34" charset="0"/>
                        </a:rPr>
                        <a:t>15.15 Home time</a:t>
                      </a:r>
                    </a:p>
                    <a:p>
                      <a:endParaRPr lang="en-GB" sz="1800" kern="1200">
                        <a:solidFill>
                          <a:schemeClr val="dk1"/>
                        </a:solidFill>
                        <a:effectLst/>
                        <a:latin typeface="Arial" panose="020B0604020202020204" pitchFamily="34" charset="0"/>
                        <a:ea typeface="+mn-ea"/>
                        <a:cs typeface="Arial" panose="020B0604020202020204" pitchFamily="34" charset="0"/>
                      </a:endParaRPr>
                    </a:p>
                    <a:p>
                      <a:r>
                        <a:rPr lang="en-GB" sz="1200" kern="1200">
                          <a:solidFill>
                            <a:schemeClr val="dk1"/>
                          </a:solidFill>
                          <a:effectLst/>
                          <a:latin typeface="Arial" panose="020B0604020202020204" pitchFamily="34" charset="0"/>
                          <a:ea typeface="+mn-ea"/>
                          <a:cs typeface="Arial" panose="020B0604020202020204" pitchFamily="34" charset="0"/>
                        </a:rPr>
                        <a:t>Once a week children will take</a:t>
                      </a:r>
                      <a:r>
                        <a:rPr lang="en-GB" sz="1200" kern="1200" baseline="0">
                          <a:solidFill>
                            <a:schemeClr val="dk1"/>
                          </a:solidFill>
                          <a:effectLst/>
                          <a:latin typeface="Arial" panose="020B0604020202020204" pitchFamily="34" charset="0"/>
                          <a:ea typeface="+mn-ea"/>
                          <a:cs typeface="Arial" panose="020B0604020202020204" pitchFamily="34" charset="0"/>
                        </a:rPr>
                        <a:t> part in a PE and </a:t>
                      </a:r>
                      <a:r>
                        <a:rPr lang="en-GB" sz="1200" kern="1200">
                          <a:solidFill>
                            <a:schemeClr val="dk1"/>
                          </a:solidFill>
                          <a:effectLst/>
                          <a:latin typeface="Arial" panose="020B0604020202020204" pitchFamily="34" charset="0"/>
                          <a:ea typeface="+mn-ea"/>
                          <a:cs typeface="Arial" panose="020B0604020202020204" pitchFamily="34" charset="0"/>
                        </a:rPr>
                        <a:t>Forest School session</a:t>
                      </a:r>
                    </a:p>
                    <a:p>
                      <a:endParaRPr lang="en-GB" sz="16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999934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3568" y="404664"/>
            <a:ext cx="7811246" cy="923330"/>
          </a:xfrm>
          <a:prstGeom prst="rect">
            <a:avLst/>
          </a:prstGeom>
          <a:noFill/>
        </p:spPr>
        <p:txBody>
          <a:bodyPr wrap="square" lIns="91440" tIns="45720" rIns="91440" bIns="45720">
            <a:spAutoFit/>
          </a:bodyPr>
          <a:lstStyle/>
          <a:p>
            <a:pPr algn="ctr"/>
            <a:r>
              <a:rPr lang="en-US" sz="5400" b="1">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Evidence Me</a:t>
            </a:r>
            <a:r>
              <a:rPr lang="en-US" sz="5400" b="1" cap="none" spc="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 Parent Share</a:t>
            </a:r>
          </a:p>
        </p:txBody>
      </p:sp>
      <p:sp>
        <p:nvSpPr>
          <p:cNvPr id="4" name="TextBox 3"/>
          <p:cNvSpPr txBox="1"/>
          <p:nvPr/>
        </p:nvSpPr>
        <p:spPr>
          <a:xfrm>
            <a:off x="490364" y="1327994"/>
            <a:ext cx="8546132" cy="1938992"/>
          </a:xfrm>
          <a:prstGeom prst="rect">
            <a:avLst/>
          </a:prstGeom>
          <a:noFill/>
        </p:spPr>
        <p:txBody>
          <a:bodyPr wrap="square" lIns="91440" tIns="45720" rIns="91440" bIns="45720" rtlCol="0" anchor="t">
            <a:spAutoFit/>
          </a:bodyPr>
          <a:lstStyle/>
          <a:p>
            <a:r>
              <a:rPr lang="en-GB" sz="2000">
                <a:latin typeface="Arial"/>
                <a:cs typeface="Arial"/>
              </a:rPr>
              <a:t>At Eastbury Farm, we use ‘Evidence Me’ to keep you connected with your children’s learning. This enables you to receive observations of your child and show you next steps for your child’s learning. There is also the option for you to send in observations of your child’s learning at home. Children can answer questions on their observations at home to talk about their learning at school with their family.</a:t>
            </a:r>
          </a:p>
        </p:txBody>
      </p:sp>
      <p:pic>
        <p:nvPicPr>
          <p:cNvPr id="6" name="Picture 5" descr="C:\Users\hphelps\AppData\Local\Microsoft\Windows\INetCache\Content.MSO\514D1E23.tmp"/>
          <p:cNvPicPr/>
          <p:nvPr/>
        </p:nvPicPr>
        <p:blipFill>
          <a:blip r:embed="rId3">
            <a:extLst>
              <a:ext uri="{28A0092B-C50C-407E-A947-70E740481C1C}">
                <a14:useLocalDpi xmlns:a14="http://schemas.microsoft.com/office/drawing/2010/main" val="0"/>
              </a:ext>
            </a:extLst>
          </a:blip>
          <a:srcRect/>
          <a:stretch>
            <a:fillRect/>
          </a:stretch>
        </p:blipFill>
        <p:spPr bwMode="auto">
          <a:xfrm>
            <a:off x="4725961" y="2934894"/>
            <a:ext cx="1278715" cy="801491"/>
          </a:xfrm>
          <a:prstGeom prst="rect">
            <a:avLst/>
          </a:prstGeom>
          <a:noFill/>
          <a:ln>
            <a:noFill/>
          </a:ln>
        </p:spPr>
      </p:pic>
      <p:sp>
        <p:nvSpPr>
          <p:cNvPr id="3" name="Content Placeholder 2">
            <a:extLst>
              <a:ext uri="{FF2B5EF4-FFF2-40B4-BE49-F238E27FC236}">
                <a16:creationId xmlns:a16="http://schemas.microsoft.com/office/drawing/2014/main" id="{11473110-5657-5A3B-F77E-828EAABCEFA0}"/>
              </a:ext>
            </a:extLst>
          </p:cNvPr>
          <p:cNvSpPr txBox="1">
            <a:spLocks/>
          </p:cNvSpPr>
          <p:nvPr/>
        </p:nvSpPr>
        <p:spPr>
          <a:xfrm>
            <a:off x="844345" y="4494571"/>
            <a:ext cx="7980721" cy="1797512"/>
          </a:xfrm>
          <a:prstGeom prst="rect">
            <a:avLst/>
          </a:prstGeom>
        </p:spPr>
        <p:txBody>
          <a:bodyPr vert="horz" lIns="91440" tIns="45720" rIns="91440" bIns="45720" rtlCol="0" anchor="t">
            <a:normAutofit fontScale="5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buFont typeface="Arial" panose="020B0604020202020204" pitchFamily="34" charset="0"/>
              <a:buChar char="•"/>
            </a:pPr>
            <a:r>
              <a:rPr lang="en-GB">
                <a:solidFill>
                  <a:schemeClr val="tx1"/>
                </a:solidFill>
                <a:latin typeface="Arial"/>
                <a:cs typeface="Arial"/>
              </a:rPr>
              <a:t>Regular access to your child’s learning journal</a:t>
            </a:r>
          </a:p>
          <a:p>
            <a:pPr>
              <a:buFont typeface="Arial" panose="020B0604020202020204" pitchFamily="34" charset="0"/>
              <a:buChar char="•"/>
            </a:pPr>
            <a:r>
              <a:rPr lang="en-GB">
                <a:solidFill>
                  <a:schemeClr val="tx1"/>
                </a:solidFill>
                <a:latin typeface="Arial"/>
                <a:cs typeface="Arial"/>
              </a:rPr>
              <a:t>Positive conversations at home</a:t>
            </a:r>
          </a:p>
          <a:p>
            <a:pPr>
              <a:buFont typeface="Arial" panose="020B0604020202020204" pitchFamily="34" charset="0"/>
              <a:buChar char="•"/>
            </a:pPr>
            <a:r>
              <a:rPr lang="en-GB">
                <a:solidFill>
                  <a:schemeClr val="tx1"/>
                </a:solidFill>
                <a:latin typeface="Arial"/>
                <a:cs typeface="Arial"/>
              </a:rPr>
              <a:t>A better understanding of the EYFS curriculum</a:t>
            </a:r>
          </a:p>
          <a:p>
            <a:pPr>
              <a:buFont typeface="Arial" panose="020B0604020202020204" pitchFamily="34" charset="0"/>
              <a:buChar char="•"/>
            </a:pPr>
            <a:r>
              <a:rPr lang="en-GB">
                <a:solidFill>
                  <a:schemeClr val="tx1"/>
                </a:solidFill>
                <a:latin typeface="Arial"/>
                <a:cs typeface="Arial"/>
              </a:rPr>
              <a:t>Continuity of strategies at home e.g. behaviour, phonics or questioning</a:t>
            </a:r>
          </a:p>
          <a:p>
            <a:pPr>
              <a:buFont typeface="Arial" panose="020B0604020202020204" pitchFamily="34" charset="0"/>
              <a:buChar char="•"/>
            </a:pPr>
            <a:r>
              <a:rPr lang="en-GB">
                <a:solidFill>
                  <a:schemeClr val="tx1"/>
                </a:solidFill>
                <a:latin typeface="Arial"/>
                <a:cs typeface="Arial"/>
              </a:rPr>
              <a:t>A positive learning experience for your child leading to better progress</a:t>
            </a:r>
          </a:p>
          <a:p>
            <a:endParaRPr lang="en-GB">
              <a:solidFill>
                <a:schemeClr val="tx1"/>
              </a:solidFill>
              <a:ea typeface="Calibri"/>
              <a:cs typeface="Calibri"/>
            </a:endParaRPr>
          </a:p>
        </p:txBody>
      </p:sp>
      <p:sp>
        <p:nvSpPr>
          <p:cNvPr id="8" name="TextBox 7">
            <a:extLst>
              <a:ext uri="{FF2B5EF4-FFF2-40B4-BE49-F238E27FC236}">
                <a16:creationId xmlns:a16="http://schemas.microsoft.com/office/drawing/2014/main" id="{6BDF7565-5F77-6009-F6AF-60ABAD04D45E}"/>
              </a:ext>
            </a:extLst>
          </p:cNvPr>
          <p:cNvSpPr txBox="1"/>
          <p:nvPr/>
        </p:nvSpPr>
        <p:spPr>
          <a:xfrm>
            <a:off x="580987" y="3649309"/>
            <a:ext cx="5760640" cy="769441"/>
          </a:xfrm>
          <a:prstGeom prst="rect">
            <a:avLst/>
          </a:prstGeom>
          <a:noFill/>
        </p:spPr>
        <p:txBody>
          <a:bodyPr wrap="square" rtlCol="0">
            <a:spAutoFit/>
          </a:bodyPr>
          <a:lstStyle/>
          <a:p>
            <a:pPr algn="ctr"/>
            <a:r>
              <a:rPr lang="en-GB" sz="4400" b="1" u="sng">
                <a:solidFill>
                  <a:srgbClr val="00B050"/>
                </a:solidFill>
                <a:effectLst>
                  <a:outerShdw blurRad="38100" dist="38100" dir="2700000" algn="tl">
                    <a:srgbClr val="000000">
                      <a:alpha val="43137"/>
                    </a:srgbClr>
                  </a:outerShdw>
                </a:effectLst>
                <a:latin typeface="+mj-lt"/>
              </a:rPr>
              <a:t>Benefits to Parents</a:t>
            </a:r>
          </a:p>
        </p:txBody>
      </p:sp>
    </p:spTree>
    <p:extLst>
      <p:ext uri="{BB962C8B-B14F-4D97-AF65-F5344CB8AC3E}">
        <p14:creationId xmlns:p14="http://schemas.microsoft.com/office/powerpoint/2010/main" val="2307440470"/>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How do we Assess?</a:t>
            </a:r>
          </a:p>
        </p:txBody>
      </p:sp>
      <p:sp>
        <p:nvSpPr>
          <p:cNvPr id="3" name="Content Placeholder 2"/>
          <p:cNvSpPr>
            <a:spLocks noGrp="1"/>
          </p:cNvSpPr>
          <p:nvPr>
            <p:ph idx="1"/>
          </p:nvPr>
        </p:nvSpPr>
        <p:spPr/>
        <p:txBody>
          <a:bodyPr vert="horz" lIns="91440" tIns="45720" rIns="91440" bIns="45720" rtlCol="0" anchor="t">
            <a:normAutofit fontScale="70000" lnSpcReduction="20000"/>
          </a:bodyPr>
          <a:lstStyle/>
          <a:p>
            <a:r>
              <a:rPr lang="en-GB" altLang="en-US">
                <a:latin typeface="Arial"/>
                <a:cs typeface="Arial"/>
              </a:rPr>
              <a:t>Initial assessments</a:t>
            </a:r>
            <a:endParaRPr lang="en-GB" altLang="en-US">
              <a:latin typeface="Arial" panose="020B0604020202020204" pitchFamily="34" charset="0"/>
              <a:cs typeface="Arial" panose="020B0604020202020204" pitchFamily="34" charset="0"/>
            </a:endParaRPr>
          </a:p>
          <a:p>
            <a:r>
              <a:rPr lang="en-GB" altLang="en-US">
                <a:latin typeface="Arial"/>
                <a:cs typeface="Arial"/>
              </a:rPr>
              <a:t>Statutory National Baseline assessment which is used within the first 6 weeks of children starting school. It will be an activity-based assessment of pupil's starting point in:</a:t>
            </a:r>
            <a:endParaRPr lang="en-GB" altLang="en-US">
              <a:latin typeface="Arial" panose="020B0604020202020204" pitchFamily="34" charset="0"/>
              <a:cs typeface="Arial" panose="020B0604020202020204" pitchFamily="34" charset="0"/>
            </a:endParaRPr>
          </a:p>
          <a:p>
            <a:pPr marL="0" indent="0">
              <a:buNone/>
            </a:pPr>
            <a:r>
              <a:rPr lang="en-GB" altLang="en-US">
                <a:latin typeface="Arial"/>
                <a:cs typeface="Arial"/>
              </a:rPr>
              <a:t>Language, Communication and Literacy and Mathematics. The assessment will be age- appropriate and last approximately 20 minutes. </a:t>
            </a:r>
            <a:endParaRPr lang="en-GB" altLang="en-US">
              <a:latin typeface="Arial" panose="020B0604020202020204" pitchFamily="34" charset="0"/>
              <a:cs typeface="Arial" panose="020B0604020202020204" pitchFamily="34" charset="0"/>
            </a:endParaRPr>
          </a:p>
          <a:p>
            <a:r>
              <a:rPr lang="en-GB" altLang="en-US">
                <a:latin typeface="Arial"/>
                <a:cs typeface="Arial"/>
              </a:rPr>
              <a:t>Adult led activities</a:t>
            </a:r>
          </a:p>
          <a:p>
            <a:r>
              <a:rPr lang="en-GB" altLang="en-US">
                <a:latin typeface="Arial"/>
                <a:cs typeface="Arial"/>
              </a:rPr>
              <a:t>Exploratory play and investigation</a:t>
            </a:r>
          </a:p>
          <a:p>
            <a:r>
              <a:rPr lang="en-GB" altLang="en-US">
                <a:latin typeface="Arial"/>
                <a:cs typeface="Arial"/>
              </a:rPr>
              <a:t>Child initiated opportunities</a:t>
            </a:r>
          </a:p>
          <a:p>
            <a:r>
              <a:rPr lang="en-GB" altLang="en-US">
                <a:latin typeface="Arial"/>
                <a:cs typeface="Arial"/>
              </a:rPr>
              <a:t>Parental involvement – WOW moments via Evidence Me</a:t>
            </a:r>
          </a:p>
          <a:p>
            <a:r>
              <a:rPr lang="en-GB" altLang="en-US">
                <a:latin typeface="Arial"/>
                <a:cs typeface="Arial"/>
              </a:rPr>
              <a:t>Parents’ Evening – Autumn and Spring </a:t>
            </a:r>
            <a:endParaRPr lang="en-GB" altLang="en-US">
              <a:latin typeface="Arial" panose="020B0604020202020204" pitchFamily="34" charset="0"/>
              <a:cs typeface="Arial" panose="020B0604020202020204" pitchFamily="34" charset="0"/>
            </a:endParaRPr>
          </a:p>
          <a:p>
            <a:r>
              <a:rPr lang="en-GB" altLang="en-US">
                <a:latin typeface="Arial"/>
                <a:cs typeface="Arial"/>
              </a:rPr>
              <a:t>End of year report - Summer term</a:t>
            </a:r>
          </a:p>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7399" y="643467"/>
            <a:ext cx="8408193" cy="744836"/>
          </a:xfrm>
        </p:spPr>
        <p:txBody>
          <a:bodyPr vert="horz" lIns="91440" tIns="45720" rIns="91440" bIns="45720" rtlCol="0" anchor="ctr">
            <a:normAutofit/>
          </a:bodyPr>
          <a:lstStyle/>
          <a:p>
            <a:pPr>
              <a:lnSpc>
                <a:spcPct val="90000"/>
              </a:lnSpc>
            </a:pPr>
            <a:r>
              <a:rPr lang="en-US" sz="2800" kern="1200">
                <a:solidFill>
                  <a:schemeClr val="bg1"/>
                </a:solidFill>
                <a:latin typeface="+mj-lt"/>
                <a:ea typeface="+mj-ea"/>
                <a:cs typeface="+mj-cs"/>
              </a:rPr>
              <a:t>New Early Learning Goals 2021</a:t>
            </a:r>
          </a:p>
        </p:txBody>
      </p:sp>
      <p:pic>
        <p:nvPicPr>
          <p:cNvPr id="7" name="Content Placeholder 6">
            <a:extLst>
              <a:ext uri="{FF2B5EF4-FFF2-40B4-BE49-F238E27FC236}">
                <a16:creationId xmlns:a16="http://schemas.microsoft.com/office/drawing/2014/main" id="{A207EF0C-A117-7D3A-6D24-FF53B3AC87CE}"/>
              </a:ext>
            </a:extLst>
          </p:cNvPr>
          <p:cNvPicPr>
            <a:picLocks noGrp="1" noChangeAspect="1"/>
          </p:cNvPicPr>
          <p:nvPr>
            <p:ph idx="1"/>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775540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Home School Link</a:t>
            </a:r>
          </a:p>
        </p:txBody>
      </p:sp>
      <p:sp>
        <p:nvSpPr>
          <p:cNvPr id="3" name="Content Placeholder 2"/>
          <p:cNvSpPr>
            <a:spLocks noGrp="1"/>
          </p:cNvSpPr>
          <p:nvPr>
            <p:ph idx="1"/>
          </p:nvPr>
        </p:nvSpPr>
        <p:spPr>
          <a:xfrm>
            <a:off x="481731" y="1340768"/>
            <a:ext cx="8229600" cy="4968552"/>
          </a:xfrm>
        </p:spPr>
        <p:txBody>
          <a:bodyPr vert="horz" lIns="91440" tIns="45720" rIns="91440" bIns="45720" rtlCol="0" anchor="t">
            <a:normAutofit fontScale="70000" lnSpcReduction="20000"/>
          </a:bodyPr>
          <a:lstStyle/>
          <a:p>
            <a:pPr marL="0" indent="0">
              <a:buClr>
                <a:srgbClr val="E28700"/>
              </a:buClr>
              <a:buNone/>
            </a:pPr>
            <a:r>
              <a:rPr lang="en-GB">
                <a:latin typeface="Arial"/>
                <a:cs typeface="Arial"/>
              </a:rPr>
              <a:t>Communication is so important. It plays a huge role in ensuring that you are regularly sharing information with us to best support your child. </a:t>
            </a:r>
          </a:p>
          <a:p>
            <a:pPr marL="0" indent="0">
              <a:buClr>
                <a:srgbClr val="E28700"/>
              </a:buClr>
              <a:buNone/>
            </a:pPr>
            <a:endParaRPr lang="en-GB">
              <a:latin typeface="Arial"/>
              <a:cs typeface="Arial"/>
            </a:endParaRPr>
          </a:p>
          <a:p>
            <a:pPr marL="0" indent="0">
              <a:buClr>
                <a:srgbClr val="E28700"/>
              </a:buClr>
              <a:buNone/>
            </a:pPr>
            <a:r>
              <a:rPr lang="en-GB">
                <a:latin typeface="Arial"/>
                <a:cs typeface="Arial"/>
              </a:rPr>
              <a:t>We do this by…</a:t>
            </a:r>
            <a:endParaRPr lang="en-GB">
              <a:latin typeface="Calibri" panose="020F0502020204030204" pitchFamily="34" charset="0"/>
              <a:cs typeface="Calibri" panose="020F0502020204030204" pitchFamily="34" charset="0"/>
            </a:endParaRPr>
          </a:p>
          <a:p>
            <a:r>
              <a:rPr lang="en-GB">
                <a:latin typeface="Arial"/>
                <a:cs typeface="Arial"/>
              </a:rPr>
              <a:t>Home link book</a:t>
            </a:r>
          </a:p>
          <a:p>
            <a:r>
              <a:rPr lang="en-GB">
                <a:latin typeface="Arial" panose="020B0604020202020204" pitchFamily="34" charset="0"/>
                <a:cs typeface="Arial" panose="020B0604020202020204" pitchFamily="34" charset="0"/>
              </a:rPr>
              <a:t>Reading records </a:t>
            </a:r>
          </a:p>
          <a:p>
            <a:r>
              <a:rPr lang="en-GB">
                <a:latin typeface="Arial"/>
                <a:cs typeface="Arial"/>
              </a:rPr>
              <a:t>Busy fingers- Parents welcome on Fridays </a:t>
            </a:r>
            <a:endParaRPr lang="en-GB">
              <a:latin typeface="Arial" panose="020B0604020202020204" pitchFamily="34" charset="0"/>
              <a:cs typeface="Arial" panose="020B0604020202020204" pitchFamily="34" charset="0"/>
            </a:endParaRPr>
          </a:p>
          <a:p>
            <a:pPr>
              <a:buClr>
                <a:srgbClr val="17428B"/>
              </a:buClr>
            </a:pPr>
            <a:r>
              <a:rPr lang="en-GB">
                <a:latin typeface="Arial" panose="020B0604020202020204" pitchFamily="34" charset="0"/>
                <a:cs typeface="Arial" panose="020B0604020202020204" pitchFamily="34" charset="0"/>
              </a:rPr>
              <a:t>Evidence Me observations sent home</a:t>
            </a:r>
          </a:p>
          <a:p>
            <a:pPr>
              <a:buClr>
                <a:srgbClr val="17428B"/>
              </a:buClr>
            </a:pPr>
            <a:r>
              <a:rPr lang="en-GB">
                <a:latin typeface="Arial" panose="020B0604020202020204" pitchFamily="34" charset="0"/>
                <a:cs typeface="Arial" panose="020B0604020202020204" pitchFamily="34" charset="0"/>
              </a:rPr>
              <a:t>Daily chats at drop off and pick up time</a:t>
            </a:r>
          </a:p>
          <a:p>
            <a:pPr>
              <a:buClr>
                <a:srgbClr val="17428B"/>
              </a:buClr>
            </a:pPr>
            <a:r>
              <a:rPr lang="en-US">
                <a:latin typeface="Arial" panose="020B0604020202020204" pitchFamily="34" charset="0"/>
                <a:cs typeface="Arial" panose="020B0604020202020204" pitchFamily="34" charset="0"/>
              </a:rPr>
              <a:t>Parent consultation meetings</a:t>
            </a:r>
          </a:p>
          <a:p>
            <a:pPr>
              <a:buClr>
                <a:srgbClr val="17428B"/>
              </a:buClr>
            </a:pPr>
            <a:r>
              <a:rPr lang="en-US">
                <a:latin typeface="Arial" panose="020B0604020202020204" pitchFamily="34" charset="0"/>
                <a:cs typeface="Arial" panose="020B0604020202020204" pitchFamily="34" charset="0"/>
              </a:rPr>
              <a:t>Parent/Carer workshops (for example, how to support early reading)</a:t>
            </a:r>
          </a:p>
          <a:p>
            <a:pPr>
              <a:buClr>
                <a:srgbClr val="17428B"/>
              </a:buClr>
            </a:pPr>
            <a:r>
              <a:rPr lang="en-US">
                <a:latin typeface="Arial" panose="020B0604020202020204" pitchFamily="34" charset="0"/>
                <a:cs typeface="Arial" panose="020B0604020202020204" pitchFamily="34" charset="0"/>
              </a:rPr>
              <a:t>Information and tips in newsletters and the school website</a:t>
            </a:r>
          </a:p>
        </p:txBody>
      </p:sp>
    </p:spTree>
    <p:extLst>
      <p:ext uri="{BB962C8B-B14F-4D97-AF65-F5344CB8AC3E}">
        <p14:creationId xmlns:p14="http://schemas.microsoft.com/office/powerpoint/2010/main" val="1538982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8229600" cy="1143000"/>
          </a:xfrm>
        </p:spPr>
        <p:txBody>
          <a:bodyPr/>
          <a:lstStyle/>
          <a:p>
            <a:r>
              <a:rPr lang="en-GB" b="1" u="sng">
                <a:solidFill>
                  <a:srgbClr val="00B050"/>
                </a:solidFill>
                <a:effectLst>
                  <a:outerShdw blurRad="38100" dist="38100" dir="2700000" algn="tl">
                    <a:srgbClr val="000000">
                      <a:alpha val="43137"/>
                    </a:srgbClr>
                  </a:outerShdw>
                </a:effectLst>
              </a:rPr>
              <a:t>What to Bring to School</a:t>
            </a:r>
          </a:p>
        </p:txBody>
      </p:sp>
      <p:sp>
        <p:nvSpPr>
          <p:cNvPr id="3" name="Content Placeholder 2"/>
          <p:cNvSpPr>
            <a:spLocks noGrp="1"/>
          </p:cNvSpPr>
          <p:nvPr>
            <p:ph idx="1"/>
          </p:nvPr>
        </p:nvSpPr>
        <p:spPr>
          <a:xfrm>
            <a:off x="457200" y="1600200"/>
            <a:ext cx="8229600" cy="4709120"/>
          </a:xfrm>
        </p:spPr>
        <p:txBody>
          <a:bodyPr vert="horz" lIns="91440" tIns="45720" rIns="91440" bIns="45720" rtlCol="0" anchor="t">
            <a:normAutofit fontScale="55000" lnSpcReduction="20000"/>
          </a:bodyPr>
          <a:lstStyle/>
          <a:p>
            <a:pPr marL="0" indent="0">
              <a:buNone/>
            </a:pPr>
            <a:r>
              <a:rPr lang="en-GB">
                <a:latin typeface="Comic Sans MS" pitchFamily="66" charset="0"/>
              </a:rPr>
              <a:t> </a:t>
            </a:r>
          </a:p>
          <a:p>
            <a:pPr lvl="0"/>
            <a:r>
              <a:rPr lang="en-GB">
                <a:latin typeface="Arial" panose="020B0604020202020204" pitchFamily="34" charset="0"/>
                <a:cs typeface="Arial" panose="020B0604020202020204" pitchFamily="34" charset="0"/>
              </a:rPr>
              <a:t>Suitable coat with a hood, as the children will be working outside as well as inside</a:t>
            </a:r>
          </a:p>
          <a:p>
            <a:pPr lvl="0"/>
            <a:r>
              <a:rPr lang="en-GB">
                <a:latin typeface="Arial"/>
                <a:cs typeface="Arial"/>
              </a:rPr>
              <a:t>Children are able to have milk free until their 5</a:t>
            </a:r>
            <a:r>
              <a:rPr lang="en-GB" baseline="30000">
                <a:latin typeface="Arial"/>
                <a:cs typeface="Arial"/>
              </a:rPr>
              <a:t>th</a:t>
            </a:r>
            <a:r>
              <a:rPr lang="en-GB">
                <a:latin typeface="Arial"/>
                <a:cs typeface="Arial"/>
              </a:rPr>
              <a:t> birthday or can have water</a:t>
            </a:r>
          </a:p>
          <a:p>
            <a:pPr lvl="0"/>
            <a:r>
              <a:rPr lang="en-GB">
                <a:latin typeface="Arial" panose="020B0604020202020204" pitchFamily="34" charset="0"/>
                <a:cs typeface="Arial" panose="020B0604020202020204" pitchFamily="34" charset="0"/>
              </a:rPr>
              <a:t>Named, Transparent, re-usable plastic water bottle with a sports cap that can be closed easily</a:t>
            </a:r>
          </a:p>
          <a:p>
            <a:pPr lvl="0"/>
            <a:r>
              <a:rPr lang="en-GB">
                <a:latin typeface="Arial" panose="020B0604020202020204" pitchFamily="34" charset="0"/>
                <a:cs typeface="Arial" panose="020B0604020202020204" pitchFamily="34" charset="0"/>
              </a:rPr>
              <a:t>Waterproof clothing and wellington boots for Forest School in a named drawstring bag</a:t>
            </a:r>
          </a:p>
          <a:p>
            <a:pPr lvl="0"/>
            <a:r>
              <a:rPr lang="en-GB">
                <a:latin typeface="Arial" panose="020B0604020202020204" pitchFamily="34" charset="0"/>
                <a:cs typeface="Arial" panose="020B0604020202020204" pitchFamily="34" charset="0"/>
              </a:rPr>
              <a:t>PE bag – with black plimsolls, school PE T-shirt and green shorts (see uniform code)</a:t>
            </a:r>
          </a:p>
          <a:p>
            <a:pPr lvl="0"/>
            <a:r>
              <a:rPr lang="en-GB">
                <a:latin typeface="Arial" panose="020B0604020202020204" pitchFamily="34" charset="0"/>
                <a:cs typeface="Arial" panose="020B0604020202020204" pitchFamily="34" charset="0"/>
              </a:rPr>
              <a:t>Eastbury Farm Rucksack</a:t>
            </a:r>
          </a:p>
          <a:p>
            <a:pPr lvl="0"/>
            <a:r>
              <a:rPr lang="en-GB">
                <a:latin typeface="Arial"/>
                <a:cs typeface="Arial"/>
              </a:rPr>
              <a:t>Reception reading folder (once these have been given out including high frequency words (autumn term) and red words (spring term)</a:t>
            </a:r>
          </a:p>
          <a:p>
            <a:r>
              <a:rPr lang="en-GB">
                <a:latin typeface="Arial"/>
                <a:cs typeface="Arial"/>
              </a:rPr>
              <a:t>Reception children require a healthy packed lunch if your child is not having school meals (which are free in Reception, Year 1 and Year 2)</a:t>
            </a:r>
          </a:p>
          <a:p>
            <a:pPr lvl="0"/>
            <a:r>
              <a:rPr lang="en-GB">
                <a:latin typeface="Arial"/>
                <a:cs typeface="Arial"/>
              </a:rPr>
              <a:t>We are a </a:t>
            </a:r>
            <a:r>
              <a:rPr lang="en-GB" b="1" u="sng">
                <a:latin typeface="Arial"/>
                <a:cs typeface="Arial"/>
              </a:rPr>
              <a:t>Nut free </a:t>
            </a:r>
            <a:r>
              <a:rPr lang="en-GB">
                <a:latin typeface="Arial"/>
                <a:cs typeface="Arial"/>
              </a:rPr>
              <a:t>school, so please don’t bring items in that contain nuts including spreads such as Nutella</a:t>
            </a:r>
            <a:endParaRPr lang="en-GB" b="1" u="sng">
              <a:latin typeface="Arial"/>
              <a:cs typeface="Arial"/>
            </a:endParaRPr>
          </a:p>
          <a:p>
            <a:pPr marL="0" indent="0">
              <a:buNone/>
            </a:pPr>
            <a:endParaRPr lang="en-GB"/>
          </a:p>
        </p:txBody>
      </p:sp>
      <p:pic>
        <p:nvPicPr>
          <p:cNvPr id="5" name="irc_mi" descr="Image result for what i need for school"/>
          <p:cNvPicPr/>
          <p:nvPr/>
        </p:nvPicPr>
        <p:blipFill>
          <a:blip r:embed="rId2" cstate="print"/>
          <a:srcRect/>
          <a:stretch>
            <a:fillRect/>
          </a:stretch>
        </p:blipFill>
        <p:spPr bwMode="auto">
          <a:xfrm>
            <a:off x="611560" y="476672"/>
            <a:ext cx="1080120" cy="1016039"/>
          </a:xfrm>
          <a:prstGeom prst="rect">
            <a:avLst/>
          </a:prstGeom>
          <a:noFill/>
          <a:ln w="9525">
            <a:noFill/>
            <a:miter lim="800000"/>
            <a:headEnd/>
            <a:tailEnd/>
          </a:ln>
        </p:spPr>
      </p:pic>
    </p:spTree>
    <p:extLst>
      <p:ext uri="{BB962C8B-B14F-4D97-AF65-F5344CB8AC3E}">
        <p14:creationId xmlns:p14="http://schemas.microsoft.com/office/powerpoint/2010/main" val="1530235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B050"/>
                </a:solidFill>
                <a:effectLst>
                  <a:outerShdw blurRad="38100" dist="38100" dir="2700000" algn="tl">
                    <a:srgbClr val="000000">
                      <a:alpha val="43137"/>
                    </a:srgbClr>
                  </a:outerShdw>
                </a:effectLst>
              </a:rPr>
              <a:t>Questions and Classroom tour</a:t>
            </a:r>
          </a:p>
        </p:txBody>
      </p:sp>
      <p:sp>
        <p:nvSpPr>
          <p:cNvPr id="3" name="Content Placeholder 2"/>
          <p:cNvSpPr>
            <a:spLocks noGrp="1"/>
          </p:cNvSpPr>
          <p:nvPr>
            <p:ph idx="1"/>
          </p:nvPr>
        </p:nvSpPr>
        <p:spPr>
          <a:xfrm>
            <a:off x="457200" y="1417638"/>
            <a:ext cx="8229600" cy="4708525"/>
          </a:xfrm>
        </p:spPr>
        <p:txBody>
          <a:bodyPr vert="horz" lIns="91440" tIns="45720" rIns="91440" bIns="45720" rtlCol="0" anchor="t">
            <a:normAutofit/>
          </a:bodyPr>
          <a:lstStyle/>
          <a:p>
            <a:r>
              <a:rPr lang="en-GB" sz="2000">
                <a:latin typeface="Calibri"/>
                <a:cs typeface="Arial"/>
              </a:rPr>
              <a:t>We will now be touring the Reception learning environments</a:t>
            </a:r>
          </a:p>
          <a:p>
            <a:r>
              <a:rPr lang="en-GB" sz="2000">
                <a:latin typeface="Calibri"/>
                <a:cs typeface="Arial"/>
              </a:rPr>
              <a:t>If anyone has anything they would like to ask please feel free to ask us during the tour</a:t>
            </a:r>
            <a:endParaRPr lang="en-US" sz="2000">
              <a:latin typeface="Calibri"/>
              <a:cs typeface="Calibri"/>
            </a:endParaRPr>
          </a:p>
          <a:p>
            <a:r>
              <a:rPr lang="en-GB" sz="2000">
                <a:latin typeface="Calibri"/>
                <a:cs typeface="Arial"/>
              </a:rPr>
              <a:t>If you have any questions personal to your family there will be an opportunity to ask these during the 1:1 school visit</a:t>
            </a:r>
            <a:endParaRPr lang="en-US" sz="2000">
              <a:latin typeface="Calibri"/>
              <a:cs typeface="Calibri"/>
            </a:endParaRPr>
          </a:p>
          <a:p>
            <a:r>
              <a:rPr lang="en-GB" sz="2000">
                <a:latin typeface="Calibri"/>
                <a:cs typeface="Calibri"/>
              </a:rPr>
              <a:t> Please also arrange your school visit appointment before you leave today. There will be an opportunity to do this on the class tour</a:t>
            </a:r>
            <a:endParaRPr lang="en-US" sz="2000">
              <a:latin typeface="Calibri"/>
              <a:cs typeface="Calibri"/>
            </a:endParaRPr>
          </a:p>
          <a:p>
            <a:pPr algn="ctr"/>
            <a:r>
              <a:rPr lang="en-GB" sz="2000">
                <a:latin typeface="Calibri"/>
                <a:cs typeface="Calibri"/>
              </a:rPr>
              <a:t>Thank you for attending and we are really looking forward to welcoming your child to Eastbury Farm. We hope that it has been an informative and useful welcome meeting</a:t>
            </a:r>
            <a:endParaRPr lang="en-GB" sz="2000"/>
          </a:p>
          <a:p>
            <a:pPr marL="0" indent="0">
              <a:buNone/>
            </a:pPr>
            <a:endParaRPr lang="en-GB"/>
          </a:p>
        </p:txBody>
      </p:sp>
    </p:spTree>
    <p:extLst>
      <p:ext uri="{BB962C8B-B14F-4D97-AF65-F5344CB8AC3E}">
        <p14:creationId xmlns:p14="http://schemas.microsoft.com/office/powerpoint/2010/main" val="857607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68f008c-0b13-4b93-81d2-0bbcaf134911">
      <Terms xmlns="http://schemas.microsoft.com/office/infopath/2007/PartnerControls"/>
    </lcf76f155ced4ddcb4097134ff3c332f>
    <TaxCatchAll xmlns="6f80d61e-a5e3-484f-b8b9-fa5f2143f78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25FAEA1C4F3344AB78E76D2F79169B" ma:contentTypeVersion="11" ma:contentTypeDescription="Create a new document." ma:contentTypeScope="" ma:versionID="f2ab29e482dc2a946130ca8027cbf466">
  <xsd:schema xmlns:xsd="http://www.w3.org/2001/XMLSchema" xmlns:xs="http://www.w3.org/2001/XMLSchema" xmlns:p="http://schemas.microsoft.com/office/2006/metadata/properties" xmlns:ns2="468f008c-0b13-4b93-81d2-0bbcaf134911" xmlns:ns3="6f80d61e-a5e3-484f-b8b9-fa5f2143f788" targetNamespace="http://schemas.microsoft.com/office/2006/metadata/properties" ma:root="true" ma:fieldsID="892a202940f8fcda0f0af08ec07e255c" ns2:_="" ns3:_="">
    <xsd:import namespace="468f008c-0b13-4b93-81d2-0bbcaf134911"/>
    <xsd:import namespace="6f80d61e-a5e3-484f-b8b9-fa5f2143f78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8f008c-0b13-4b93-81d2-0bbcaf1349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aff610c-a35c-4aa8-8799-1ec39b33c3a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f80d61e-a5e3-484f-b8b9-fa5f2143f78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857d04c-b1d2-4880-82fa-544843917a17}" ma:internalName="TaxCatchAll" ma:showField="CatchAllData" ma:web="6f80d61e-a5e3-484f-b8b9-fa5f2143f78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0ADD33-DB42-418F-88CB-06EAFF370284}">
  <ds:schemaRefs>
    <ds:schemaRef ds:uri="468f008c-0b13-4b93-81d2-0bbcaf134911"/>
    <ds:schemaRef ds:uri="6f80d61e-a5e3-484f-b8b9-fa5f2143f78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0A57588-B314-4B6B-B706-4EE24AC7683B}">
  <ds:schemaRefs>
    <ds:schemaRef ds:uri="468f008c-0b13-4b93-81d2-0bbcaf134911"/>
    <ds:schemaRef ds:uri="6f80d61e-a5e3-484f-b8b9-fa5f2143f78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08901BF-48B7-4042-8A29-1B56CE94644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13</Slides>
  <Notes>5</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Welcome to…</vt:lpstr>
      <vt:lpstr>PowerPoint Presentation</vt:lpstr>
      <vt:lpstr>All about your child</vt:lpstr>
      <vt:lpstr>Transition to School</vt:lpstr>
      <vt:lpstr>How can I support my child to have a smooth start to school?</vt:lpstr>
      <vt:lpstr>Areas of Learning</vt:lpstr>
      <vt:lpstr>Daily Routine in Reception</vt:lpstr>
      <vt:lpstr>PowerPoint Presentation</vt:lpstr>
      <vt:lpstr>How do we Assess?</vt:lpstr>
      <vt:lpstr>New Early Learning Goals 2021</vt:lpstr>
      <vt:lpstr>Home School Link</vt:lpstr>
      <vt:lpstr>What to Bring to School</vt:lpstr>
      <vt:lpstr>Questions and Classroom tour</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Eastbury Farm</dc:title>
  <dc:creator>HPhelps</dc:creator>
  <cp:revision>2</cp:revision>
  <cp:lastPrinted>2022-05-23T12:25:40Z</cp:lastPrinted>
  <dcterms:created xsi:type="dcterms:W3CDTF">2017-03-28T14:51:52Z</dcterms:created>
  <dcterms:modified xsi:type="dcterms:W3CDTF">2023-07-07T12:15:55Z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0x0101006D25FAEA1C4F3344AB78E76D2F79169B</vt:lpwstr>
  </property>
  <property fmtid="{D5CDD505-2E9C-101B-9397-08002B2CF9AE}" pid="3" name="MediaServiceImageTags">
    <vt:lpwstr/>
  </property>
</Properties>
</file>