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95" autoAdjust="0"/>
    <p:restoredTop sz="94145" autoAdjust="0"/>
  </p:normalViewPr>
  <p:slideViewPr>
    <p:cSldViewPr snapToGrid="0">
      <p:cViewPr>
        <p:scale>
          <a:sx n="80" d="100"/>
          <a:sy n="80" d="100"/>
        </p:scale>
        <p:origin x="1051" y="-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4FB54-D033-43EB-9841-A221D43DB1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AE98A-F25A-42A8-946C-E4D784AA6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991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E98A-F25A-42A8-946C-E4D784AA634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420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6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191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9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52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761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026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291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700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80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19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18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569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7.png"/><Relationship Id="rId18" Type="http://schemas.microsoft.com/office/2007/relationships/hdphoto" Target="../media/hdphoto6.wdp"/><Relationship Id="rId3" Type="http://schemas.openxmlformats.org/officeDocument/2006/relationships/image" Target="../media/image1.png"/><Relationship Id="rId21" Type="http://schemas.openxmlformats.org/officeDocument/2006/relationships/image" Target="../media/image12.png"/><Relationship Id="rId7" Type="http://schemas.openxmlformats.org/officeDocument/2006/relationships/image" Target="../media/image4.png"/><Relationship Id="rId12" Type="http://schemas.microsoft.com/office/2007/relationships/hdphoto" Target="../media/hdphoto4.wdp"/><Relationship Id="rId17" Type="http://schemas.openxmlformats.org/officeDocument/2006/relationships/image" Target="../media/image10.png"/><Relationship Id="rId25" Type="http://schemas.microsoft.com/office/2007/relationships/hdphoto" Target="../media/hdphoto9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jpeg"/><Relationship Id="rId20" Type="http://schemas.microsoft.com/office/2007/relationships/hdphoto" Target="../media/hdphoto7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24" Type="http://schemas.openxmlformats.org/officeDocument/2006/relationships/image" Target="../media/image14.png"/><Relationship Id="rId5" Type="http://schemas.microsoft.com/office/2007/relationships/hdphoto" Target="../media/hdphoto1.wdp"/><Relationship Id="rId15" Type="http://schemas.microsoft.com/office/2007/relationships/hdphoto" Target="../media/hdphoto5.wdp"/><Relationship Id="rId23" Type="http://schemas.openxmlformats.org/officeDocument/2006/relationships/image" Target="../media/image13.jpeg"/><Relationship Id="rId10" Type="http://schemas.microsoft.com/office/2007/relationships/hdphoto" Target="../media/hdphoto3.wdp"/><Relationship Id="rId19" Type="http://schemas.openxmlformats.org/officeDocument/2006/relationships/image" Target="../media/image11.png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8.png"/><Relationship Id="rId22" Type="http://schemas.microsoft.com/office/2007/relationships/hdphoto" Target="../media/hdphoto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14834" y="-53734"/>
            <a:ext cx="83563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3/4 – Summer 2026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Visits/Visitors: London Zoo </a:t>
            </a:r>
            <a:r>
              <a:rPr lang="en-GB" sz="1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(Science/Geography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  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3379" y="85061"/>
            <a:ext cx="289792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9094383" y="85061"/>
            <a:ext cx="2925901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 rot="16200000">
            <a:off x="600549" y="2452381"/>
            <a:ext cx="1881970" cy="28995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 rot="16200000">
            <a:off x="3598722" y="2498446"/>
            <a:ext cx="1881968" cy="280739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 rot="16200000">
            <a:off x="6646056" y="2388354"/>
            <a:ext cx="1881966" cy="291118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ounded Rectangle 19"/>
          <p:cNvSpPr/>
          <p:nvPr/>
        </p:nvSpPr>
        <p:spPr>
          <a:xfrm rot="16200000">
            <a:off x="9660751" y="2542908"/>
            <a:ext cx="1881964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 rot="16200000">
            <a:off x="600548" y="4414085"/>
            <a:ext cx="1881970" cy="289953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 rot="16200000">
            <a:off x="3582873" y="4476003"/>
            <a:ext cx="1881970" cy="277569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 rot="16200000">
            <a:off x="6639031" y="4375688"/>
            <a:ext cx="1915808" cy="294249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 rot="16200000">
            <a:off x="9670707" y="4492251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 rot="16200000">
            <a:off x="3486117" y="398825"/>
            <a:ext cx="2107178" cy="280739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 rot="16200000">
            <a:off x="6436803" y="399081"/>
            <a:ext cx="2132484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114402" y="102142"/>
            <a:ext cx="294190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</a:p>
          <a:p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Explanation Texts – Until I met Dudley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Understand the features of an explanation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diagrams to show the reader more detail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Group writing into paragraphs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the present perfect tense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Writing to Entertain – The Girl Who Stole an Elephant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Explore story openings and closings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sound and other senses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personification and metaphors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of expanded noun phrases, prepositional phrases and fronted adverbials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068179" y="461004"/>
            <a:ext cx="292590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Learn and apply the written methods of addition, subtraction, multiplication and division into solving problems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Apply the methods of multiplication and division into finding fractions of continuous quantities and identifying equivalent fractions.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Classify regular and irregular polygons including triangles, identifying lines of symmetry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Learn the different units of measurement.</a:t>
            </a: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Year 4 Multiplication Times Table Check (June)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They will continue to learn the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times tables up to </a:t>
            </a:r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12 x 12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accurately and at speed.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205562" y="114085"/>
            <a:ext cx="2433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/>
              <a:t>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129622" y="716517"/>
            <a:ext cx="299606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Science </a:t>
            </a:r>
          </a:p>
          <a:p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Animals Including Humans (Food, Diet, Skeletons and Muscles)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Learn that animals, including humans, need the right types and amount of nutrition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Identify that humans and some other animals have skeletons and muscles for support, protection and movement</a:t>
            </a:r>
            <a:endParaRPr lang="en-US" sz="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Digestion, Teeth and Food Chains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escribe the simple functions of the basic parts of the digestive system in humans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Identify the different types of teeth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Construct and interpret food chains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163141" y="673023"/>
            <a:ext cx="277649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Computing</a:t>
            </a:r>
          </a:p>
          <a:p>
            <a:pPr fontAlgn="base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Photo Editing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Develop an understanding of how digital images can be edited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Consider the impact that editing images can have</a:t>
            </a:r>
          </a:p>
          <a:p>
            <a:pPr fontAlgn="base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Repetition in Programming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Learn how to use Scratch to discover similarities between two environments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Explore the difference between count-controlled and infinite loops, modifying existing animations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19097" y="2932422"/>
            <a:ext cx="28979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</a:p>
          <a:p>
            <a:pPr algn="ctr"/>
            <a:endParaRPr lang="en-GB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Justice and Fairness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Explore moral stories and consider what is right and wrong, just and fair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Identify some rules in their lives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Consider and discuss questions on matters that are important in the world including choices about what is right and what is wrong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Explain the influence of rules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4402" y="4922865"/>
            <a:ext cx="24973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Spanish </a:t>
            </a:r>
          </a:p>
          <a:p>
            <a:pPr algn="ctr"/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Learn the months of the year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Learn numbers to 30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Learn the names of pets and zoo animals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Learn items of food in Spanish</a:t>
            </a:r>
          </a:p>
          <a:p>
            <a:pPr algn="ctr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122757" y="2882821"/>
            <a:ext cx="2941901" cy="2008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PSHE</a:t>
            </a:r>
          </a:p>
          <a:p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Relationships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Recognise situations which can cause jealousy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Identify someone I love and express why they are special to 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Recognise how friendships change</a:t>
            </a:r>
            <a:endParaRPr lang="en-GB" sz="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Changing 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Understand everyone is unique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Understand how boys change in puberty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Understand girls change during puberty &amp; menstruation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Respect the changes they see in others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254382" y="4839237"/>
            <a:ext cx="2745071" cy="2023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Music </a:t>
            </a:r>
          </a:p>
          <a:p>
            <a:pPr fontAlgn="base"/>
            <a:r>
              <a:rPr lang="en-GB" sz="950" b="1" dirty="0">
                <a:latin typeface="Arial" panose="020B0604020202020204" pitchFamily="34" charset="0"/>
                <a:cs typeface="Arial" panose="020B0604020202020204" pitchFamily="34" charset="0"/>
              </a:rPr>
              <a:t>Blackbird – pitch and dynamics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Listen and appraise songs by the Beetles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Play and improvise using glockenspiels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Explore pulse, rhythm and pitch through chromatic movement (moving between chords C and D</a:t>
            </a:r>
            <a:endParaRPr lang="en-GB" sz="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950" b="1" dirty="0">
                <a:latin typeface="Arial" panose="020B0604020202020204" pitchFamily="34" charset="0"/>
                <a:cs typeface="Arial" panose="020B0604020202020204" pitchFamily="34" charset="0"/>
              </a:rPr>
              <a:t>Reflect, Rewind, Replay- tempo and timbre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Compose 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Explore rhythm, tempo and timbre</a:t>
            </a: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T-Bones: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Herts Music Service will continue to teach the T-bone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140461" y="2890997"/>
            <a:ext cx="3005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PE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Mindfulness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Interpret music to create movement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Explore music, words and rhythm to explore emotions, using mindfulness techniques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Athletics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Learn how to use the correct technique for sprinting and apply this to running as part of a team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explore the differences between throwing for accuracy and throwing for distance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087201" y="4814329"/>
            <a:ext cx="3049182" cy="2162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Art/DT </a:t>
            </a:r>
          </a:p>
          <a:p>
            <a:r>
              <a:rPr lang="en-GB" sz="950" b="1" dirty="0">
                <a:latin typeface="Arial" panose="020B0604020202020204" pitchFamily="34" charset="0"/>
                <a:cs typeface="Arial" panose="020B0604020202020204" pitchFamily="34" charset="0"/>
              </a:rPr>
              <a:t>Ancient Egyptian Art</a:t>
            </a:r>
            <a:endParaRPr lang="en-GB" sz="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Investigate the style, pattern and characteristics of Ancient Egyptian art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Apply design skills inspired by the style of an ancient civilisation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Plan and design a Canopic jar using the features of Egyptian artwork</a:t>
            </a:r>
          </a:p>
          <a:p>
            <a:r>
              <a:rPr lang="en-GB" sz="950" b="1" dirty="0">
                <a:latin typeface="Arial" panose="020B0604020202020204" pitchFamily="34" charset="0"/>
                <a:cs typeface="Arial" panose="020B0604020202020204" pitchFamily="34" charset="0"/>
              </a:rPr>
              <a:t>Exotic Rainforest Smoothies 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Design and make a smoothie focusing on seasonality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To use the claw and bridge technique for cutting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239692" y="2944376"/>
            <a:ext cx="274400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Geography </a:t>
            </a:r>
          </a:p>
          <a:p>
            <a:r>
              <a:rPr lang="en-GB" sz="950" b="1" dirty="0">
                <a:latin typeface="Arial" panose="020B0604020202020204" pitchFamily="34" charset="0"/>
                <a:cs typeface="Arial" panose="020B0604020202020204" pitchFamily="34" charset="0"/>
              </a:rPr>
              <a:t>Rainforests of the World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Learn to locate key points on a world map – Northern and Southern Hemisphere, the equator and Prime Meridian, the tropic of Cancer and Capricorn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The rainforest layers and what lives on each layer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Understand the importance of diverse ecosystems and how rainforests support life on a global scale</a:t>
            </a:r>
            <a:endParaRPr lang="en-GB" sz="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301405" y="4855490"/>
            <a:ext cx="28275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History  </a:t>
            </a:r>
          </a:p>
          <a:p>
            <a:r>
              <a:rPr lang="en-US" sz="950" b="1" dirty="0">
                <a:latin typeface="Arial" panose="020B0604020202020204" pitchFamily="34" charset="0"/>
                <a:cs typeface="Arial" panose="020B0604020202020204" pitchFamily="34" charset="0"/>
              </a:rPr>
              <a:t>The Ancient Egyptians</a:t>
            </a:r>
            <a:endParaRPr lang="en-US" sz="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Place Ancient Egyptian events and artefacts on a timeline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To find out about the discovery of Tutankhamun by Howard Carter by using evidence to ask and answer questions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To find out how Ancient Egyptians wrote by using several sources of evidence for historical enquiry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To explore the process of mummification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229" y="4976023"/>
            <a:ext cx="559155" cy="372092"/>
          </a:xfrm>
          <a:prstGeom prst="rect">
            <a:avLst/>
          </a:prstGeom>
        </p:spPr>
      </p:pic>
      <p:pic>
        <p:nvPicPr>
          <p:cNvPr id="31" name="Picture 30" descr="C:\Users\scachra\Local Settings\Temporary Internet Files\Content.MSO\B0BF05AE.tmp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84878" y1="82520" x2="84878" y2="825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380" y="115758"/>
            <a:ext cx="311342" cy="505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 descr="C:\Users\scachra\Local Settings\Temporary Internet Files\Content.MSO\E2B06DA.tmp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883" y="791807"/>
            <a:ext cx="432283" cy="338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 descr="C:\Users\scachra\Local Settings\Temporary Internet Files\Content.MSO\31E514C4.tmp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231">
            <a:off x="5018167" y="4523197"/>
            <a:ext cx="1624321" cy="1604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 descr="C:\Users\scachra\Local Settings\Temporary Internet Files\Content.MSO\87896011.tmp"/>
          <p:cNvPicPr/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6767" y="4814329"/>
            <a:ext cx="539333" cy="586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Picture 48" descr="D&amp;T | St Wilfrid's CE Primary School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754" y="4850970"/>
            <a:ext cx="680608" cy="4801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271957" y="4975232"/>
            <a:ext cx="556608" cy="394003"/>
          </a:xfrm>
          <a:prstGeom prst="rect">
            <a:avLst/>
          </a:prstGeom>
        </p:spPr>
      </p:pic>
      <p:pic>
        <p:nvPicPr>
          <p:cNvPr id="50" name="Picture 49" descr="C:\Users\scachra\Local Settings\Temporary Internet Files\Content.MSO\71DBD374.tmp"/>
          <p:cNvPicPr/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096" y="2747927"/>
            <a:ext cx="891911" cy="828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 descr="Kingsnorth Primary School - PSHE">
            <a:extLst>
              <a:ext uri="{FF2B5EF4-FFF2-40B4-BE49-F238E27FC236}">
                <a16:creationId xmlns:a16="http://schemas.microsoft.com/office/drawing/2014/main" id="{B4F5FDD6-CEA7-82BF-3333-1C460A384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44" y="3002067"/>
            <a:ext cx="642939" cy="26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Sports Equipment Clipart Physical Education - Physical Education Clip Art -  Free Transparent PNG Clipart Images Download">
            <a:extLst>
              <a:ext uri="{FF2B5EF4-FFF2-40B4-BE49-F238E27FC236}">
                <a16:creationId xmlns:a16="http://schemas.microsoft.com/office/drawing/2014/main" id="{3C4CA7D3-8AEA-765E-984B-432D4F081043}"/>
              </a:ext>
            </a:extLst>
          </p:cNvPr>
          <p:cNvPicPr/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835" y="2932422"/>
            <a:ext cx="1092501" cy="423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hild, Geography , Ruler, Cartoon, Stationery, Map, Globe, Area transparent  background PNG clipart | HiClipart">
            <a:extLst>
              <a:ext uri="{FF2B5EF4-FFF2-40B4-BE49-F238E27FC236}">
                <a16:creationId xmlns:a16="http://schemas.microsoft.com/office/drawing/2014/main" id="{254D0F4E-BE5E-12E8-E412-B9D0CA5EF375}"/>
              </a:ext>
            </a:extLst>
          </p:cNvPr>
          <p:cNvPicPr/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740" y="2932801"/>
            <a:ext cx="493718" cy="643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Maths Clipart Transparent PNG Hd, Math Clipart Cartoon Style ...">
            <a:extLst>
              <a:ext uri="{FF2B5EF4-FFF2-40B4-BE49-F238E27FC236}">
                <a16:creationId xmlns:a16="http://schemas.microsoft.com/office/drawing/2014/main" id="{534E4934-B555-5459-1715-CF376B1225FC}"/>
              </a:ext>
            </a:extLst>
          </p:cNvPr>
          <p:cNvPicPr/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5308" y="51318"/>
            <a:ext cx="712874" cy="432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 descr="220,100+ Computer Clipart Stock Illustrations, Royalty-Free Vector Graphics  &amp; Clip Art - iStock">
            <a:extLst>
              <a:ext uri="{FF2B5EF4-FFF2-40B4-BE49-F238E27FC236}">
                <a16:creationId xmlns:a16="http://schemas.microsoft.com/office/drawing/2014/main" id="{E80C50EE-390A-CEC1-ECBF-6D676189F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8969" y="775506"/>
            <a:ext cx="429733" cy="336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Science Project Chemistry Clip Art - Science Class Clipart, HD Png Download  - 681x800(#6935883) - PngFind">
            <a:extLst>
              <a:ext uri="{FF2B5EF4-FFF2-40B4-BE49-F238E27FC236}">
                <a16:creationId xmlns:a16="http://schemas.microsoft.com/office/drawing/2014/main" id="{08F1799A-B3DB-39C1-A882-774ADBC7764C}"/>
              </a:ext>
            </a:extLst>
          </p:cNvPr>
          <p:cNvPicPr/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176" y="610969"/>
            <a:ext cx="601151" cy="5191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95450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25FAEA1C4F3344AB78E76D2F79169B" ma:contentTypeVersion="16" ma:contentTypeDescription="Create a new document." ma:contentTypeScope="" ma:versionID="0f970caf1c7cff02ee1d1beeabe66df8">
  <xsd:schema xmlns:xsd="http://www.w3.org/2001/XMLSchema" xmlns:xs="http://www.w3.org/2001/XMLSchema" xmlns:p="http://schemas.microsoft.com/office/2006/metadata/properties" xmlns:ns2="468f008c-0b13-4b93-81d2-0bbcaf134911" xmlns:ns3="6f80d61e-a5e3-484f-b8b9-fa5f2143f788" targetNamespace="http://schemas.microsoft.com/office/2006/metadata/properties" ma:root="true" ma:fieldsID="210181b29581f780e404ce80a327ab23" ns2:_="" ns3:_="">
    <xsd:import namespace="468f008c-0b13-4b93-81d2-0bbcaf134911"/>
    <xsd:import namespace="6f80d61e-a5e3-484f-b8b9-fa5f2143f7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f008c-0b13-4b93-81d2-0bbcaf1349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aff610c-a35c-4aa8-8799-1ec39b33c3a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80d61e-a5e3-484f-b8b9-fa5f2143f78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857d04c-b1d2-4880-82fa-544843917a17}" ma:internalName="TaxCatchAll" ma:showField="CatchAllData" ma:web="6f80d61e-a5e3-484f-b8b9-fa5f2143f7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68f008c-0b13-4b93-81d2-0bbcaf134911">
      <Terms xmlns="http://schemas.microsoft.com/office/infopath/2007/PartnerControls"/>
    </lcf76f155ced4ddcb4097134ff3c332f>
    <TaxCatchAll xmlns="6f80d61e-a5e3-484f-b8b9-fa5f2143f788" xsi:nil="true"/>
  </documentManagement>
</p:properties>
</file>

<file path=customXml/itemProps1.xml><?xml version="1.0" encoding="utf-8"?>
<ds:datastoreItem xmlns:ds="http://schemas.openxmlformats.org/officeDocument/2006/customXml" ds:itemID="{48470E9C-6872-470A-98B2-E635A944D9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8f008c-0b13-4b93-81d2-0bbcaf134911"/>
    <ds:schemaRef ds:uri="6f80d61e-a5e3-484f-b8b9-fa5f2143f7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8E279A9-55F1-4465-B50D-94B02D1508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8B4B9C8-0984-4522-88EB-A7C2F1C4BF50}">
  <ds:schemaRefs>
    <ds:schemaRef ds:uri="http://purl.org/dc/terms/"/>
    <ds:schemaRef ds:uri="http://www.w3.org/XML/1998/namespace"/>
    <ds:schemaRef ds:uri="6f80d61e-a5e3-484f-b8b9-fa5f2143f788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468f008c-0b13-4b93-81d2-0bbcaf13491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2479</TotalTime>
  <Words>699</Words>
  <Application>Microsoft Office PowerPoint</Application>
  <PresentationFormat>Widescreen</PresentationFormat>
  <Paragraphs>98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Shafina Cachra</dc:creator>
  <cp:lastModifiedBy>Shafina Cachra</cp:lastModifiedBy>
  <cp:revision>49</cp:revision>
  <cp:lastPrinted>2025-11-26T11:37:49Z</cp:lastPrinted>
  <dcterms:created xsi:type="dcterms:W3CDTF">2025-11-25T14:18:41Z</dcterms:created>
  <dcterms:modified xsi:type="dcterms:W3CDTF">2026-04-16T08:25:43Z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0x0101006D25FAEA1C4F3344AB78E76D2F79169B</vt:lpwstr>
  </property>
  <property fmtid="{D5CDD505-2E9C-101B-9397-08002B2CF9AE}" pid="3" name="MediaServiceImageTags">
    <vt:lpwstr/>
  </property>
</Properties>
</file>