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56" r:id="rId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48E5A6-AAA2-3F98-EB6B-3DE5EF75EA2F}" v="1640" dt="2026-01-07T17:34:19.5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3396" autoAdjust="0"/>
    <p:restoredTop sz="94796" autoAdjust="0"/>
  </p:normalViewPr>
  <p:slideViewPr>
    <p:cSldViewPr snapToGrid="0">
      <p:cViewPr varScale="1">
        <p:scale>
          <a:sx n="78" d="100"/>
          <a:sy n="78" d="100"/>
        </p:scale>
        <p:origin x="1349"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45B4FB54-D033-43EB-9841-A221D43DB1D4}" type="datetimeFigureOut">
              <a:rPr lang="en-GB" smtClean="0"/>
              <a:t>16/04/2026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868AE98A-F25A-42A8-946C-E4D784AA6346}" type="slidenum">
              <a:rPr lang="en-GB" smtClean="0"/>
              <a:t>‹#›</a:t>
            </a:fld>
            <a:endParaRPr lang="en-GB"/>
          </a:p>
        </p:txBody>
      </p:sp>
    </p:spTree>
    <p:extLst>
      <p:ext uri="{BB962C8B-B14F-4D97-AF65-F5344CB8AC3E}">
        <p14:creationId xmlns:p14="http://schemas.microsoft.com/office/powerpoint/2010/main" val="8789916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8AE98A-F25A-42A8-946C-E4D784AA6346}" type="slidenum">
              <a:rPr lang="en-GB" smtClean="0"/>
              <a:t>1</a:t>
            </a:fld>
            <a:endParaRPr lang="en-GB"/>
          </a:p>
        </p:txBody>
      </p:sp>
    </p:spTree>
    <p:extLst>
      <p:ext uri="{BB962C8B-B14F-4D97-AF65-F5344CB8AC3E}">
        <p14:creationId xmlns:p14="http://schemas.microsoft.com/office/powerpoint/2010/main" val="4304209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183900A-631A-4E49-8B2D-3B62FB8CE415}" type="datetimeFigureOut">
              <a:rPr lang="en-GB" smtClean="0"/>
              <a:t>16/04/2026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5D8C1B-DCE9-4863-8344-9C98C1E68A30}" type="slidenum">
              <a:rPr lang="en-GB" smtClean="0"/>
              <a:t>‹#›</a:t>
            </a:fld>
            <a:endParaRPr lang="en-GB"/>
          </a:p>
        </p:txBody>
      </p:sp>
    </p:spTree>
    <p:extLst>
      <p:ext uri="{BB962C8B-B14F-4D97-AF65-F5344CB8AC3E}">
        <p14:creationId xmlns:p14="http://schemas.microsoft.com/office/powerpoint/2010/main" val="11860063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183900A-631A-4E49-8B2D-3B62FB8CE415}" type="datetimeFigureOut">
              <a:rPr lang="en-GB" smtClean="0"/>
              <a:t>16/04/2026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5D8C1B-DCE9-4863-8344-9C98C1E68A30}" type="slidenum">
              <a:rPr lang="en-GB" smtClean="0"/>
              <a:t>‹#›</a:t>
            </a:fld>
            <a:endParaRPr lang="en-GB"/>
          </a:p>
        </p:txBody>
      </p:sp>
    </p:spTree>
    <p:extLst>
      <p:ext uri="{BB962C8B-B14F-4D97-AF65-F5344CB8AC3E}">
        <p14:creationId xmlns:p14="http://schemas.microsoft.com/office/powerpoint/2010/main" val="15791918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183900A-631A-4E49-8B2D-3B62FB8CE415}" type="datetimeFigureOut">
              <a:rPr lang="en-GB" smtClean="0"/>
              <a:t>16/04/2026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5D8C1B-DCE9-4863-8344-9C98C1E68A30}" type="slidenum">
              <a:rPr lang="en-GB" smtClean="0"/>
              <a:t>‹#›</a:t>
            </a:fld>
            <a:endParaRPr lang="en-GB"/>
          </a:p>
        </p:txBody>
      </p:sp>
    </p:spTree>
    <p:extLst>
      <p:ext uri="{BB962C8B-B14F-4D97-AF65-F5344CB8AC3E}">
        <p14:creationId xmlns:p14="http://schemas.microsoft.com/office/powerpoint/2010/main" val="1537976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183900A-631A-4E49-8B2D-3B62FB8CE415}" type="datetimeFigureOut">
              <a:rPr lang="en-GB" smtClean="0"/>
              <a:t>16/04/2026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05D8C1B-DCE9-4863-8344-9C98C1E68A30}" type="slidenum">
              <a:rPr lang="en-GB" smtClean="0"/>
              <a:t>‹#›</a:t>
            </a:fld>
            <a:endParaRPr lang="en-GB"/>
          </a:p>
        </p:txBody>
      </p:sp>
    </p:spTree>
    <p:extLst>
      <p:ext uri="{BB962C8B-B14F-4D97-AF65-F5344CB8AC3E}">
        <p14:creationId xmlns:p14="http://schemas.microsoft.com/office/powerpoint/2010/main" val="5168521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183900A-631A-4E49-8B2D-3B62FB8CE415}" type="datetimeFigureOut">
              <a:rPr lang="en-GB" smtClean="0"/>
              <a:t>16/04/2026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05D8C1B-DCE9-4863-8344-9C98C1E68A30}" type="slidenum">
              <a:rPr lang="en-GB" smtClean="0"/>
              <a:t>‹#›</a:t>
            </a:fld>
            <a:endParaRPr lang="en-GB"/>
          </a:p>
        </p:txBody>
      </p:sp>
    </p:spTree>
    <p:extLst>
      <p:ext uri="{BB962C8B-B14F-4D97-AF65-F5344CB8AC3E}">
        <p14:creationId xmlns:p14="http://schemas.microsoft.com/office/powerpoint/2010/main" val="26727612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183900A-631A-4E49-8B2D-3B62FB8CE415}" type="datetimeFigureOut">
              <a:rPr lang="en-GB" smtClean="0"/>
              <a:t>16/04/2026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05D8C1B-DCE9-4863-8344-9C98C1E68A30}" type="slidenum">
              <a:rPr lang="en-GB" smtClean="0"/>
              <a:t>‹#›</a:t>
            </a:fld>
            <a:endParaRPr lang="en-GB"/>
          </a:p>
        </p:txBody>
      </p:sp>
    </p:spTree>
    <p:extLst>
      <p:ext uri="{BB962C8B-B14F-4D97-AF65-F5344CB8AC3E}">
        <p14:creationId xmlns:p14="http://schemas.microsoft.com/office/powerpoint/2010/main" val="2772026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83900A-631A-4E49-8B2D-3B62FB8CE415}" type="datetimeFigureOut">
              <a:rPr lang="en-GB" smtClean="0"/>
              <a:t>16/04/2026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05D8C1B-DCE9-4863-8344-9C98C1E68A30}" type="slidenum">
              <a:rPr lang="en-GB" smtClean="0"/>
              <a:t>‹#›</a:t>
            </a:fld>
            <a:endParaRPr lang="en-GB"/>
          </a:p>
        </p:txBody>
      </p:sp>
    </p:spTree>
    <p:extLst>
      <p:ext uri="{BB962C8B-B14F-4D97-AF65-F5344CB8AC3E}">
        <p14:creationId xmlns:p14="http://schemas.microsoft.com/office/powerpoint/2010/main" val="26582912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183900A-631A-4E49-8B2D-3B62FB8CE415}" type="datetimeFigureOut">
              <a:rPr lang="en-GB" smtClean="0"/>
              <a:t>16/04/2026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05D8C1B-DCE9-4863-8344-9C98C1E68A30}" type="slidenum">
              <a:rPr lang="en-GB" smtClean="0"/>
              <a:t>‹#›</a:t>
            </a:fld>
            <a:endParaRPr lang="en-GB"/>
          </a:p>
        </p:txBody>
      </p:sp>
    </p:spTree>
    <p:extLst>
      <p:ext uri="{BB962C8B-B14F-4D97-AF65-F5344CB8AC3E}">
        <p14:creationId xmlns:p14="http://schemas.microsoft.com/office/powerpoint/2010/main" val="40437000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183900A-631A-4E49-8B2D-3B62FB8CE415}" type="datetimeFigureOut">
              <a:rPr lang="en-GB" smtClean="0"/>
              <a:t>16/04/2026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05D8C1B-DCE9-4863-8344-9C98C1E68A30}" type="slidenum">
              <a:rPr lang="en-GB" smtClean="0"/>
              <a:t>‹#›</a:t>
            </a:fld>
            <a:endParaRPr lang="en-GB"/>
          </a:p>
        </p:txBody>
      </p:sp>
    </p:spTree>
    <p:extLst>
      <p:ext uri="{BB962C8B-B14F-4D97-AF65-F5344CB8AC3E}">
        <p14:creationId xmlns:p14="http://schemas.microsoft.com/office/powerpoint/2010/main" val="3572809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183900A-631A-4E49-8B2D-3B62FB8CE415}" type="datetimeFigureOut">
              <a:rPr lang="en-GB" smtClean="0"/>
              <a:t>16/04/2026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5D8C1B-DCE9-4863-8344-9C98C1E68A30}" type="slidenum">
              <a:rPr lang="en-GB" smtClean="0"/>
              <a:t>‹#›</a:t>
            </a:fld>
            <a:endParaRPr lang="en-GB"/>
          </a:p>
        </p:txBody>
      </p:sp>
    </p:spTree>
    <p:extLst>
      <p:ext uri="{BB962C8B-B14F-4D97-AF65-F5344CB8AC3E}">
        <p14:creationId xmlns:p14="http://schemas.microsoft.com/office/powerpoint/2010/main" val="23888194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183900A-631A-4E49-8B2D-3B62FB8CE415}" type="datetimeFigureOut">
              <a:rPr lang="en-GB" smtClean="0"/>
              <a:t>16/04/2026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5D8C1B-DCE9-4863-8344-9C98C1E68A30}" type="slidenum">
              <a:rPr lang="en-GB" smtClean="0"/>
              <a:t>‹#›</a:t>
            </a:fld>
            <a:endParaRPr lang="en-GB"/>
          </a:p>
        </p:txBody>
      </p:sp>
    </p:spTree>
    <p:extLst>
      <p:ext uri="{BB962C8B-B14F-4D97-AF65-F5344CB8AC3E}">
        <p14:creationId xmlns:p14="http://schemas.microsoft.com/office/powerpoint/2010/main" val="17935180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83900A-631A-4E49-8B2D-3B62FB8CE415}" type="datetimeFigureOut">
              <a:rPr lang="en-GB" smtClean="0"/>
              <a:t>16/04/2026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5D8C1B-DCE9-4863-8344-9C98C1E68A30}" type="slidenum">
              <a:rPr lang="en-GB" smtClean="0"/>
              <a:t>‹#›</a:t>
            </a:fld>
            <a:endParaRPr lang="en-GB"/>
          </a:p>
        </p:txBody>
      </p:sp>
    </p:spTree>
    <p:extLst>
      <p:ext uri="{BB962C8B-B14F-4D97-AF65-F5344CB8AC3E}">
        <p14:creationId xmlns:p14="http://schemas.microsoft.com/office/powerpoint/2010/main" val="33985694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3.wdp"/><Relationship Id="rId13" Type="http://schemas.microsoft.com/office/2007/relationships/hdphoto" Target="../media/hdphoto5.wdp"/><Relationship Id="rId3" Type="http://schemas.openxmlformats.org/officeDocument/2006/relationships/image" Target="../media/image1.png"/><Relationship Id="rId7" Type="http://schemas.openxmlformats.org/officeDocument/2006/relationships/image" Target="../media/image3.png"/><Relationship Id="rId12" Type="http://schemas.openxmlformats.org/officeDocument/2006/relationships/image" Target="../media/image6.png"/><Relationship Id="rId2" Type="http://schemas.openxmlformats.org/officeDocument/2006/relationships/notesSlide" Target="../notesSlides/notesSlide1.xml"/><Relationship Id="rId16" Type="http://schemas.openxmlformats.org/officeDocument/2006/relationships/image" Target="../media/image8.png"/><Relationship Id="rId1" Type="http://schemas.openxmlformats.org/officeDocument/2006/relationships/slideLayout" Target="../slideLayouts/slideLayout1.xml"/><Relationship Id="rId6" Type="http://schemas.microsoft.com/office/2007/relationships/hdphoto" Target="../media/hdphoto2.wdp"/><Relationship Id="rId11" Type="http://schemas.openxmlformats.org/officeDocument/2006/relationships/image" Target="../media/image5.jpeg"/><Relationship Id="rId5" Type="http://schemas.openxmlformats.org/officeDocument/2006/relationships/image" Target="../media/image2.png"/><Relationship Id="rId15" Type="http://schemas.microsoft.com/office/2007/relationships/hdphoto" Target="../media/hdphoto6.wdp"/><Relationship Id="rId10" Type="http://schemas.microsoft.com/office/2007/relationships/hdphoto" Target="../media/hdphoto4.wdp"/><Relationship Id="rId4" Type="http://schemas.microsoft.com/office/2007/relationships/hdphoto" Target="../media/hdphoto1.wdp"/><Relationship Id="rId9" Type="http://schemas.openxmlformats.org/officeDocument/2006/relationships/image" Target="../media/image4.png"/><Relationship Id="rId1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4" name="TextBox 3"/>
          <p:cNvSpPr txBox="1"/>
          <p:nvPr/>
        </p:nvSpPr>
        <p:spPr>
          <a:xfrm>
            <a:off x="2435468" y="1669"/>
            <a:ext cx="7441957" cy="892552"/>
          </a:xfrm>
          <a:prstGeom prst="rect">
            <a:avLst/>
          </a:prstGeom>
          <a:noFill/>
        </p:spPr>
        <p:txBody>
          <a:bodyPr wrap="square" lIns="91440" tIns="45720" rIns="91440" bIns="45720" rtlCol="0" anchor="t">
            <a:spAutoFit/>
          </a:bodyPr>
          <a:lstStyle/>
          <a:p>
            <a:pPr algn="ctr"/>
            <a:r>
              <a:rPr lang="en-GB" sz="2400" dirty="0">
                <a:solidFill>
                  <a:schemeClr val="bg1"/>
                </a:solidFill>
                <a:latin typeface="Arial"/>
                <a:cs typeface="Arial"/>
              </a:rPr>
              <a:t>Year Reception  – Summer 2026</a:t>
            </a:r>
          </a:p>
          <a:p>
            <a:pPr algn="ctr"/>
            <a:r>
              <a:rPr lang="en-GB" sz="1400" dirty="0">
                <a:solidFill>
                  <a:schemeClr val="bg1"/>
                </a:solidFill>
                <a:latin typeface="Arial"/>
                <a:cs typeface="Arial"/>
              </a:rPr>
              <a:t>Topics </a:t>
            </a:r>
            <a:r>
              <a:rPr lang="en-GB" sz="1200" dirty="0">
                <a:solidFill>
                  <a:schemeClr val="bg1"/>
                </a:solidFill>
                <a:latin typeface="Arial"/>
                <a:cs typeface="Arial"/>
              </a:rPr>
              <a:t>– ‘Superheroes and Me' and ‘All creatures great and small' </a:t>
            </a:r>
          </a:p>
          <a:p>
            <a:pPr algn="ctr"/>
            <a:r>
              <a:rPr lang="en-GB" sz="1200" dirty="0">
                <a:solidFill>
                  <a:schemeClr val="bg1"/>
                </a:solidFill>
                <a:latin typeface="Arial"/>
                <a:cs typeface="Arial"/>
              </a:rPr>
              <a:t>Visits/Visitors: Tring Museum</a:t>
            </a:r>
            <a:endParaRPr lang="en-GB" sz="1200" dirty="0">
              <a:solidFill>
                <a:schemeClr val="bg1"/>
              </a:solidFill>
              <a:latin typeface="Arial" panose="020B0604020202020204" pitchFamily="34" charset="0"/>
              <a:cs typeface="Arial" panose="020B0604020202020204" pitchFamily="34" charset="0"/>
            </a:endParaRPr>
          </a:p>
        </p:txBody>
      </p:sp>
      <p:sp>
        <p:nvSpPr>
          <p:cNvPr id="5" name="Rounded Rectangle 4"/>
          <p:cNvSpPr/>
          <p:nvPr/>
        </p:nvSpPr>
        <p:spPr>
          <a:xfrm>
            <a:off x="229084" y="2383662"/>
            <a:ext cx="3378218" cy="2022747"/>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GB" dirty="0">
              <a:latin typeface="Arial" panose="020B0604020202020204" pitchFamily="34" charset="0"/>
              <a:cs typeface="Arial" panose="020B0604020202020204" pitchFamily="34" charset="0"/>
            </a:endParaRPr>
          </a:p>
        </p:txBody>
      </p:sp>
      <p:sp>
        <p:nvSpPr>
          <p:cNvPr id="16" name="Rounded Rectangle 15"/>
          <p:cNvSpPr/>
          <p:nvPr/>
        </p:nvSpPr>
        <p:spPr>
          <a:xfrm>
            <a:off x="3873157" y="3910705"/>
            <a:ext cx="4105477" cy="2743199"/>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GB"/>
          </a:p>
        </p:txBody>
      </p:sp>
      <p:sp>
        <p:nvSpPr>
          <p:cNvPr id="18" name="Rounded Rectangle 17"/>
          <p:cNvSpPr/>
          <p:nvPr/>
        </p:nvSpPr>
        <p:spPr>
          <a:xfrm rot="16200000">
            <a:off x="934034" y="-457783"/>
            <a:ext cx="2039641" cy="3407492"/>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GB"/>
          </a:p>
        </p:txBody>
      </p:sp>
      <p:sp>
        <p:nvSpPr>
          <p:cNvPr id="20" name="Rounded Rectangle 19"/>
          <p:cNvSpPr/>
          <p:nvPr/>
        </p:nvSpPr>
        <p:spPr>
          <a:xfrm rot="16200000">
            <a:off x="8672166" y="92187"/>
            <a:ext cx="2988648" cy="3727986"/>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GB"/>
          </a:p>
        </p:txBody>
      </p:sp>
      <p:sp>
        <p:nvSpPr>
          <p:cNvPr id="23" name="Rounded Rectangle 22"/>
          <p:cNvSpPr/>
          <p:nvPr/>
        </p:nvSpPr>
        <p:spPr>
          <a:xfrm rot="16200000">
            <a:off x="8668538" y="3327565"/>
            <a:ext cx="2995905" cy="3656768"/>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GB"/>
          </a:p>
        </p:txBody>
      </p:sp>
      <p:sp>
        <p:nvSpPr>
          <p:cNvPr id="29" name="TextBox 28"/>
          <p:cNvSpPr txBox="1"/>
          <p:nvPr/>
        </p:nvSpPr>
        <p:spPr>
          <a:xfrm>
            <a:off x="3968244" y="4079510"/>
            <a:ext cx="3862072" cy="1323439"/>
          </a:xfrm>
          <a:prstGeom prst="rect">
            <a:avLst/>
          </a:prstGeom>
          <a:noFill/>
        </p:spPr>
        <p:txBody>
          <a:bodyPr wrap="square" lIns="91440" tIns="45720" rIns="91440" bIns="45720" rtlCol="0" anchor="t">
            <a:spAutoFit/>
          </a:bodyPr>
          <a:lstStyle/>
          <a:p>
            <a:r>
              <a:rPr lang="en-US" sz="1000" b="1" dirty="0">
                <a:latin typeface="Arial" panose="020B0604020202020204" pitchFamily="34" charset="0"/>
                <a:cs typeface="Arial" panose="020B0604020202020204" pitchFamily="34" charset="0"/>
              </a:rPr>
              <a:t>Number </a:t>
            </a:r>
          </a:p>
          <a:p>
            <a:endParaRPr lang="en-US" sz="1000" dirty="0">
              <a:latin typeface="Calibri"/>
              <a:ea typeface="Calibri"/>
              <a:cs typeface="Calibri"/>
            </a:endParaRPr>
          </a:p>
          <a:p>
            <a:endParaRPr lang="en-US" sz="1000" b="1" dirty="0">
              <a:latin typeface="Arial" panose="020B0604020202020204" pitchFamily="34" charset="0"/>
              <a:cs typeface="Arial" panose="020B0604020202020204" pitchFamily="34" charset="0"/>
            </a:endParaRPr>
          </a:p>
          <a:p>
            <a:endParaRPr lang="en-US" sz="1000" b="1" dirty="0">
              <a:latin typeface="Arial" panose="020B0604020202020204" pitchFamily="34" charset="0"/>
              <a:cs typeface="Arial" panose="020B0604020202020204" pitchFamily="34" charset="0"/>
            </a:endParaRPr>
          </a:p>
          <a:p>
            <a:endParaRPr lang="en-US" sz="1000" b="1" dirty="0">
              <a:latin typeface="Arial" panose="020B0604020202020204" pitchFamily="34" charset="0"/>
              <a:cs typeface="Arial" panose="020B0604020202020204" pitchFamily="34" charset="0"/>
            </a:endParaRPr>
          </a:p>
          <a:p>
            <a:endParaRPr lang="en-US" sz="1000" b="1" dirty="0">
              <a:latin typeface="Arial" panose="020B0604020202020204" pitchFamily="34" charset="0"/>
              <a:cs typeface="Arial" panose="020B0604020202020204" pitchFamily="34" charset="0"/>
            </a:endParaRPr>
          </a:p>
          <a:p>
            <a:endParaRPr lang="en-US" sz="1000" b="1" dirty="0">
              <a:latin typeface="Arial" panose="020B0604020202020204" pitchFamily="34" charset="0"/>
              <a:cs typeface="Arial" panose="020B0604020202020204" pitchFamily="34" charset="0"/>
            </a:endParaRPr>
          </a:p>
          <a:p>
            <a:r>
              <a:rPr lang="en-US" sz="1000" b="1" dirty="0">
                <a:latin typeface="Arial" panose="020B0604020202020204" pitchFamily="34" charset="0"/>
                <a:cs typeface="Arial" panose="020B0604020202020204" pitchFamily="34" charset="0"/>
              </a:rPr>
              <a:t> </a:t>
            </a:r>
          </a:p>
        </p:txBody>
      </p:sp>
      <p:sp>
        <p:nvSpPr>
          <p:cNvPr id="30" name="TextBox 29"/>
          <p:cNvSpPr txBox="1"/>
          <p:nvPr/>
        </p:nvSpPr>
        <p:spPr>
          <a:xfrm>
            <a:off x="4813013" y="3887539"/>
            <a:ext cx="2433711" cy="369332"/>
          </a:xfrm>
          <a:prstGeom prst="rect">
            <a:avLst/>
          </a:prstGeom>
          <a:noFill/>
        </p:spPr>
        <p:txBody>
          <a:bodyPr wrap="square" rtlCol="0">
            <a:spAutoFit/>
          </a:bodyPr>
          <a:lstStyle/>
          <a:p>
            <a:pPr algn="ctr"/>
            <a:r>
              <a:rPr lang="en-GB" sz="1400" b="1" dirty="0">
                <a:latin typeface="Arial" panose="020B0604020202020204" pitchFamily="34" charset="0"/>
                <a:cs typeface="Arial" panose="020B0604020202020204" pitchFamily="34" charset="0"/>
              </a:rPr>
              <a:t>Maths</a:t>
            </a:r>
            <a:r>
              <a:rPr lang="en-GB" b="1" dirty="0">
                <a:latin typeface="Arial" panose="020B0604020202020204" pitchFamily="34" charset="0"/>
                <a:cs typeface="Arial" panose="020B0604020202020204" pitchFamily="34" charset="0"/>
              </a:rPr>
              <a:t> </a:t>
            </a:r>
            <a:r>
              <a:rPr lang="en-GB" dirty="0"/>
              <a:t> </a:t>
            </a:r>
          </a:p>
        </p:txBody>
      </p:sp>
      <p:sp>
        <p:nvSpPr>
          <p:cNvPr id="36" name="TextBox 35"/>
          <p:cNvSpPr txBox="1"/>
          <p:nvPr/>
        </p:nvSpPr>
        <p:spPr>
          <a:xfrm>
            <a:off x="324759" y="189148"/>
            <a:ext cx="3368583" cy="2123658"/>
          </a:xfrm>
          <a:prstGeom prst="rect">
            <a:avLst/>
          </a:prstGeom>
          <a:noFill/>
        </p:spPr>
        <p:txBody>
          <a:bodyPr wrap="square" lIns="91440" tIns="45720" rIns="91440" bIns="45720" rtlCol="0" anchor="t">
            <a:spAutoFit/>
          </a:bodyPr>
          <a:lstStyle/>
          <a:p>
            <a:r>
              <a:rPr lang="en-GB" sz="1200" b="1" dirty="0">
                <a:latin typeface="Arial" panose="020B0604020202020204" pitchFamily="34" charset="0"/>
                <a:cs typeface="Arial" panose="020B0604020202020204" pitchFamily="34" charset="0"/>
              </a:rPr>
              <a:t>PSED</a:t>
            </a:r>
          </a:p>
          <a:p>
            <a:pPr marL="171450" indent="-171450">
              <a:buFont typeface="Arial"/>
              <a:buChar char="•"/>
            </a:pPr>
            <a:r>
              <a:rPr lang="en-US" sz="1000" dirty="0">
                <a:latin typeface="Arial" panose="020B0604020202020204" pitchFamily="34" charset="0"/>
                <a:ea typeface="+mn-lt"/>
                <a:cs typeface="Arial" panose="020B0604020202020204" pitchFamily="34" charset="0"/>
              </a:rPr>
              <a:t>Summer 1 – Relationships</a:t>
            </a:r>
          </a:p>
          <a:p>
            <a:pPr marL="171450" indent="-171450">
              <a:buFont typeface="Arial"/>
              <a:buChar char="•"/>
            </a:pPr>
            <a:r>
              <a:rPr lang="en-US" sz="1000" dirty="0">
                <a:latin typeface="Arial" panose="020B0604020202020204" pitchFamily="34" charset="0"/>
                <a:ea typeface="+mn-lt"/>
                <a:cs typeface="Arial" panose="020B0604020202020204" pitchFamily="34" charset="0"/>
              </a:rPr>
              <a:t>Summer 2 – Changing Me</a:t>
            </a:r>
          </a:p>
          <a:p>
            <a:pPr marL="171450" indent="-171450">
              <a:buFont typeface="Arial"/>
              <a:buChar char="•"/>
            </a:pPr>
            <a:r>
              <a:rPr lang="en-GB" sz="1000" dirty="0">
                <a:latin typeface="Arial" panose="020B0604020202020204" pitchFamily="34" charset="0"/>
                <a:cs typeface="Arial" panose="020B0604020202020204" pitchFamily="34" charset="0"/>
              </a:rPr>
              <a:t>Show an understanding of their own feelings and those of others, and begin to regulate their behaviour accordingly </a:t>
            </a:r>
          </a:p>
          <a:p>
            <a:pPr marL="171450" indent="-171450">
              <a:buFont typeface="Arial"/>
              <a:buChar char="•"/>
            </a:pPr>
            <a:r>
              <a:rPr lang="en-GB" sz="1000" dirty="0">
                <a:latin typeface="Arial" panose="020B0604020202020204" pitchFamily="34" charset="0"/>
                <a:cs typeface="Arial" panose="020B0604020202020204" pitchFamily="34" charset="0"/>
              </a:rPr>
              <a:t>Explain the reasons for rules, know right from wrong and try to behave accordingly </a:t>
            </a:r>
          </a:p>
          <a:p>
            <a:pPr marL="171450" indent="-171450">
              <a:buFont typeface="Arial"/>
              <a:buChar char="•"/>
            </a:pPr>
            <a:r>
              <a:rPr lang="en-GB" sz="1000" dirty="0">
                <a:latin typeface="Arial" panose="020B0604020202020204" pitchFamily="34" charset="0"/>
                <a:cs typeface="Arial" panose="020B0604020202020204" pitchFamily="34" charset="0"/>
              </a:rPr>
              <a:t>Give focused attention to what the teacher says, responding appropriately even when engaged in activity, and show an ability to follow instructions involving several ideas or actions </a:t>
            </a:r>
          </a:p>
          <a:p>
            <a:pPr marL="171450" indent="-171450">
              <a:buFont typeface="Arial"/>
              <a:buChar char="•"/>
            </a:pPr>
            <a:r>
              <a:rPr lang="en-GB" sz="1000" dirty="0">
                <a:latin typeface="Arial" panose="020B0604020202020204" pitchFamily="34" charset="0"/>
                <a:ea typeface="+mn-lt"/>
                <a:cs typeface="Arial" panose="020B0604020202020204" pitchFamily="34" charset="0"/>
              </a:rPr>
              <a:t>Prepare for the transition to KS1 </a:t>
            </a:r>
            <a:endParaRPr lang="en-US" sz="1000" dirty="0">
              <a:latin typeface="Arial" panose="020B0604020202020204" pitchFamily="34" charset="0"/>
              <a:ea typeface="+mn-lt"/>
              <a:cs typeface="Arial" panose="020B0604020202020204" pitchFamily="34" charset="0"/>
            </a:endParaRPr>
          </a:p>
        </p:txBody>
      </p:sp>
      <p:sp>
        <p:nvSpPr>
          <p:cNvPr id="41" name="TextBox 40"/>
          <p:cNvSpPr txBox="1"/>
          <p:nvPr/>
        </p:nvSpPr>
        <p:spPr>
          <a:xfrm>
            <a:off x="8382428" y="3818595"/>
            <a:ext cx="3656769" cy="2400657"/>
          </a:xfrm>
          <a:prstGeom prst="rect">
            <a:avLst/>
          </a:prstGeom>
          <a:noFill/>
        </p:spPr>
        <p:txBody>
          <a:bodyPr wrap="square" lIns="91440" tIns="45720" rIns="91440" bIns="45720" rtlCol="0" anchor="t">
            <a:spAutoFit/>
          </a:bodyPr>
          <a:lstStyle/>
          <a:p>
            <a:r>
              <a:rPr lang="en-GB" sz="1400" b="1" dirty="0">
                <a:latin typeface="Arial" panose="020B0604020202020204" pitchFamily="34" charset="0"/>
                <a:cs typeface="Arial" panose="020B0604020202020204" pitchFamily="34" charset="0"/>
              </a:rPr>
              <a:t>Expressive Art and Design</a:t>
            </a:r>
          </a:p>
          <a:p>
            <a:pPr marL="171450" indent="-171450">
              <a:buFont typeface="Arial"/>
              <a:buChar char="•"/>
            </a:pPr>
            <a:endParaRPr lang="en-GB" sz="1000" dirty="0">
              <a:ea typeface="+mn-lt"/>
              <a:cs typeface="+mn-lt"/>
            </a:endParaRPr>
          </a:p>
          <a:p>
            <a:pPr marL="171450" indent="-171450">
              <a:buFont typeface="Arial" panose="020B0604020202020204" pitchFamily="34" charset="0"/>
              <a:buChar char="•"/>
            </a:pPr>
            <a:r>
              <a:rPr lang="en-GB" sz="900" dirty="0">
                <a:latin typeface="Arial" panose="020B0604020202020204" pitchFamily="34" charset="0"/>
                <a:ea typeface="+mn-lt"/>
                <a:cs typeface="Arial" panose="020B0604020202020204" pitchFamily="34" charset="0"/>
              </a:rPr>
              <a:t>Summer 1 – Big Bear Funk</a:t>
            </a:r>
          </a:p>
          <a:p>
            <a:pPr marL="171450" indent="-171450">
              <a:buFont typeface="Arial" panose="020B0604020202020204" pitchFamily="34" charset="0"/>
              <a:buChar char="•"/>
            </a:pPr>
            <a:r>
              <a:rPr lang="en-GB" sz="900" dirty="0">
                <a:latin typeface="Arial" panose="020B0604020202020204" pitchFamily="34" charset="0"/>
                <a:ea typeface="+mn-lt"/>
                <a:cs typeface="Arial" panose="020B0604020202020204" pitchFamily="34" charset="0"/>
              </a:rPr>
              <a:t>Summer 2 – Reflect, Rewind and Replay</a:t>
            </a:r>
          </a:p>
          <a:p>
            <a:pPr marL="171450" indent="-171450">
              <a:buFont typeface="Arial"/>
              <a:buChar char="•"/>
            </a:pPr>
            <a:r>
              <a:rPr lang="en-GB" sz="900" dirty="0">
                <a:latin typeface="Arial" panose="020B0604020202020204" pitchFamily="34" charset="0"/>
                <a:cs typeface="Arial" panose="020B0604020202020204" pitchFamily="34" charset="0"/>
              </a:rPr>
              <a:t>Invent, adapt and recount narratives and stories with peers and their teacher </a:t>
            </a:r>
          </a:p>
          <a:p>
            <a:pPr marL="171450" indent="-171450">
              <a:buFont typeface="Arial"/>
              <a:buChar char="•"/>
            </a:pPr>
            <a:r>
              <a:rPr lang="en-GB" sz="900" dirty="0">
                <a:latin typeface="Arial" panose="020B0604020202020204" pitchFamily="34" charset="0"/>
                <a:cs typeface="Arial" panose="020B0604020202020204" pitchFamily="34" charset="0"/>
              </a:rPr>
              <a:t>Safely use and explore a variety of materials, tools and techniques, experimenting with colour, design, texture, form and function</a:t>
            </a:r>
          </a:p>
          <a:p>
            <a:pPr marL="171450" indent="-171450">
              <a:buFont typeface="Arial"/>
              <a:buChar char="•"/>
            </a:pPr>
            <a:r>
              <a:rPr lang="en-GB" sz="900" dirty="0">
                <a:latin typeface="Arial" panose="020B0604020202020204" pitchFamily="34" charset="0"/>
                <a:cs typeface="Arial" panose="020B0604020202020204" pitchFamily="34" charset="0"/>
              </a:rPr>
              <a:t>Share their creations, explaining the process they have used</a:t>
            </a:r>
          </a:p>
          <a:p>
            <a:pPr marL="171450" indent="-171450">
              <a:buFont typeface="Arial"/>
              <a:buChar char="•"/>
            </a:pPr>
            <a:r>
              <a:rPr lang="en-GB" sz="900" dirty="0">
                <a:latin typeface="Arial" panose="020B0604020202020204" pitchFamily="34" charset="0"/>
                <a:cs typeface="Arial" panose="020B0604020202020204" pitchFamily="34" charset="0"/>
              </a:rPr>
              <a:t>Make use of props and materials when role playing characters in narratives and stories </a:t>
            </a:r>
          </a:p>
          <a:p>
            <a:pPr marL="171450" indent="-171450">
              <a:buFont typeface="Arial"/>
              <a:buChar char="•"/>
            </a:pPr>
            <a:r>
              <a:rPr lang="en-GB" sz="900" dirty="0">
                <a:latin typeface="Arial" panose="020B0604020202020204" pitchFamily="34" charset="0"/>
                <a:cs typeface="Arial" panose="020B0604020202020204" pitchFamily="34" charset="0"/>
              </a:rPr>
              <a:t>Perform songs, rhymes, poems and stories with others, and – when appropriate – try to move in time with music </a:t>
            </a:r>
          </a:p>
          <a:p>
            <a:pPr marL="171450" indent="-171450">
              <a:buFont typeface="Arial"/>
              <a:buChar char="•"/>
            </a:pPr>
            <a:r>
              <a:rPr lang="en-GB" sz="900" dirty="0">
                <a:latin typeface="Arial" panose="020B0604020202020204" pitchFamily="34" charset="0"/>
                <a:cs typeface="Arial" panose="020B0604020202020204" pitchFamily="34" charset="0"/>
              </a:rPr>
              <a:t>Perform in a class assembly </a:t>
            </a:r>
          </a:p>
          <a:p>
            <a:pPr marL="171450" indent="-171450">
              <a:buFont typeface="Arial"/>
              <a:buChar char="•"/>
            </a:pPr>
            <a:r>
              <a:rPr lang="en-GB" sz="900" dirty="0">
                <a:latin typeface="Arial" panose="020B0604020202020204" pitchFamily="34" charset="0"/>
                <a:cs typeface="Arial" panose="020B0604020202020204" pitchFamily="34" charset="0"/>
              </a:rPr>
              <a:t>Producing artwork inspired by David Shepherd</a:t>
            </a:r>
          </a:p>
        </p:txBody>
      </p:sp>
      <p:pic>
        <p:nvPicPr>
          <p:cNvPr id="48" name="Picture 47" descr="C:\Users\scachra\Local Settings\Temporary Internet Files\Content.MSO\87896011.tmp"/>
          <p:cNvPicPr/>
          <p:nvPr/>
        </p:nvPicPr>
        <p:blipFill>
          <a:blip r:embed="rId3" cstate="print">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1190551" y="3583827"/>
            <a:ext cx="772365" cy="682782"/>
          </a:xfrm>
          <a:prstGeom prst="rect">
            <a:avLst/>
          </a:prstGeom>
          <a:noFill/>
          <a:ln>
            <a:noFill/>
          </a:ln>
        </p:spPr>
      </p:pic>
      <p:pic>
        <p:nvPicPr>
          <p:cNvPr id="49" name="Picture 48" descr="D&amp;T | St Wilfrid's CE Primary School"/>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0772410" y="3623294"/>
            <a:ext cx="772364" cy="539626"/>
          </a:xfrm>
          <a:prstGeom prst="rect">
            <a:avLst/>
          </a:prstGeom>
          <a:noFill/>
          <a:ln>
            <a:noFill/>
          </a:ln>
        </p:spPr>
      </p:pic>
      <p:pic>
        <p:nvPicPr>
          <p:cNvPr id="51" name="Picture 50" descr="Maths Clipart Transparent PNG Hd, Math Clipart Cartoon Style ..."/>
          <p:cNvPicPr/>
          <p:nvPr/>
        </p:nvPicPr>
        <p:blipFill>
          <a:blip r:embed="rId7" cstate="print">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7076835" y="3869987"/>
            <a:ext cx="806557" cy="510870"/>
          </a:xfrm>
          <a:prstGeom prst="rect">
            <a:avLst/>
          </a:prstGeom>
          <a:noFill/>
          <a:ln>
            <a:noFill/>
          </a:ln>
        </p:spPr>
      </p:pic>
      <p:pic>
        <p:nvPicPr>
          <p:cNvPr id="52" name="Picture 51" descr="Child, Geography , Ruler, Cartoon, Stationery, Map, Globe, Area transparent  background PNG clipart | HiClipart"/>
          <p:cNvPicPr/>
          <p:nvPr/>
        </p:nvPicPr>
        <p:blipFill>
          <a:blip r:embed="rId9" cstate="print">
            <a:extLst>
              <a:ext uri="{BEBA8EAE-BF5A-486C-A8C5-ECC9F3942E4B}">
                <a14:imgProps xmlns:a14="http://schemas.microsoft.com/office/drawing/2010/main">
                  <a14:imgLayer r:embed="rId10">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1576734" y="571500"/>
            <a:ext cx="508849" cy="718190"/>
          </a:xfrm>
          <a:prstGeom prst="rect">
            <a:avLst/>
          </a:prstGeom>
          <a:noFill/>
          <a:ln>
            <a:noFill/>
          </a:ln>
        </p:spPr>
      </p:pic>
      <p:pic>
        <p:nvPicPr>
          <p:cNvPr id="1028" name="Picture 4" descr="Kingsnorth Primary School - PSHE"/>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031587" y="240113"/>
            <a:ext cx="389501" cy="169947"/>
          </a:xfrm>
          <a:prstGeom prst="rect">
            <a:avLst/>
          </a:prstGeom>
          <a:noFill/>
          <a:extLst>
            <a:ext uri="{909E8E84-426E-40DD-AFC4-6F175D3DCCD1}">
              <a14:hiddenFill xmlns:a14="http://schemas.microsoft.com/office/drawing/2010/main">
                <a:solidFill>
                  <a:srgbClr val="FFFFFF"/>
                </a:solidFill>
              </a14:hiddenFill>
            </a:ext>
          </a:extLst>
        </p:spPr>
      </p:pic>
      <p:sp>
        <p:nvSpPr>
          <p:cNvPr id="44" name="Rounded Rectangle 43"/>
          <p:cNvSpPr/>
          <p:nvPr/>
        </p:nvSpPr>
        <p:spPr>
          <a:xfrm>
            <a:off x="3873156" y="924530"/>
            <a:ext cx="4295038" cy="2743199"/>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GB" dirty="0">
              <a:latin typeface="Arial" panose="020B0604020202020204" pitchFamily="34" charset="0"/>
              <a:cs typeface="Arial" panose="020B0604020202020204" pitchFamily="34" charset="0"/>
            </a:endParaRPr>
          </a:p>
        </p:txBody>
      </p:sp>
      <p:pic>
        <p:nvPicPr>
          <p:cNvPr id="31" name="Picture 30" descr="C:\Users\scachra\Local Settings\Temporary Internet Files\Content.MSO\B0BF05AE.tmp"/>
          <p:cNvPicPr/>
          <p:nvPr/>
        </p:nvPicPr>
        <p:blipFill>
          <a:blip r:embed="rId12" cstate="print">
            <a:extLst>
              <a:ext uri="{BEBA8EAE-BF5A-486C-A8C5-ECC9F3942E4B}">
                <a14:imgProps xmlns:a14="http://schemas.microsoft.com/office/drawing/2010/main">
                  <a14:imgLayer r:embed="rId13">
                    <a14:imgEffect>
                      <a14:backgroundRemoval t="10000" b="90000" l="10000" r="90000">
                        <a14:foregroundMark x1="84878" y1="82520" x2="84878" y2="82520"/>
                      </a14:backgroundRemoval>
                    </a14:imgEffect>
                  </a14:imgLayer>
                </a14:imgProps>
              </a:ext>
              <a:ext uri="{28A0092B-C50C-407E-A947-70E740481C1C}">
                <a14:useLocalDpi xmlns:a14="http://schemas.microsoft.com/office/drawing/2010/main" val="0"/>
              </a:ext>
            </a:extLst>
          </a:blip>
          <a:srcRect/>
          <a:stretch>
            <a:fillRect/>
          </a:stretch>
        </p:blipFill>
        <p:spPr bwMode="auto">
          <a:xfrm>
            <a:off x="7467600" y="957070"/>
            <a:ext cx="520780" cy="566930"/>
          </a:xfrm>
          <a:prstGeom prst="rect">
            <a:avLst/>
          </a:prstGeom>
          <a:noFill/>
          <a:ln>
            <a:noFill/>
          </a:ln>
        </p:spPr>
      </p:pic>
      <p:sp>
        <p:nvSpPr>
          <p:cNvPr id="28" name="TextBox 27"/>
          <p:cNvSpPr txBox="1"/>
          <p:nvPr/>
        </p:nvSpPr>
        <p:spPr>
          <a:xfrm>
            <a:off x="3900738" y="947854"/>
            <a:ext cx="4041002" cy="5716950"/>
          </a:xfrm>
          <a:prstGeom prst="rect">
            <a:avLst/>
          </a:prstGeom>
          <a:noFill/>
        </p:spPr>
        <p:txBody>
          <a:bodyPr wrap="square" lIns="91440" tIns="45720" rIns="91440" bIns="45720" rtlCol="0" anchor="t">
            <a:spAutoFit/>
          </a:bodyPr>
          <a:lstStyle/>
          <a:p>
            <a:pPr algn="ctr"/>
            <a:r>
              <a:rPr lang="en-GB" sz="1400" b="1" dirty="0">
                <a:latin typeface="Arial" panose="020B0604020202020204" pitchFamily="34" charset="0"/>
                <a:cs typeface="Arial" panose="020B0604020202020204" pitchFamily="34" charset="0"/>
              </a:rPr>
              <a:t>English</a:t>
            </a:r>
          </a:p>
          <a:p>
            <a:r>
              <a:rPr lang="en-GB" sz="1100" b="1" dirty="0">
                <a:latin typeface="Arial" panose="020B0604020202020204" pitchFamily="34" charset="0"/>
                <a:cs typeface="Arial" panose="020B0604020202020204" pitchFamily="34" charset="0"/>
              </a:rPr>
              <a:t>Reading</a:t>
            </a:r>
          </a:p>
          <a:p>
            <a:pPr marL="171450" indent="-171450">
              <a:buFont typeface="Arial"/>
              <a:buChar char="•"/>
            </a:pPr>
            <a:r>
              <a:rPr lang="en-GB" sz="900" dirty="0">
                <a:latin typeface="Arial" panose="020B0604020202020204" pitchFamily="34" charset="0"/>
                <a:ea typeface="+mn-lt"/>
                <a:cs typeface="Arial" panose="020B0604020202020204" pitchFamily="34" charset="0"/>
              </a:rPr>
              <a:t>Understand different parts of a book – Write to inform and entertain</a:t>
            </a:r>
          </a:p>
          <a:p>
            <a:pPr marL="171450" indent="-171450">
              <a:buFont typeface="Arial"/>
              <a:buChar char="•"/>
            </a:pPr>
            <a:r>
              <a:rPr lang="en-GB" sz="900" dirty="0">
                <a:latin typeface="Arial" panose="020B0604020202020204" pitchFamily="34" charset="0"/>
                <a:cs typeface="Arial" panose="020B0604020202020204" pitchFamily="34" charset="0"/>
              </a:rPr>
              <a:t>Say a sound for each letter in the alphabet and at least 10 digraphs</a:t>
            </a:r>
          </a:p>
          <a:p>
            <a:pPr marL="171450" indent="-171450">
              <a:buFont typeface="Arial" panose="020B0604020202020204" pitchFamily="34" charset="0"/>
              <a:buChar char="•"/>
            </a:pPr>
            <a:r>
              <a:rPr lang="en-GB" sz="900" dirty="0">
                <a:latin typeface="Arial" panose="020B0604020202020204" pitchFamily="34" charset="0"/>
                <a:cs typeface="Arial" panose="020B0604020202020204" pitchFamily="34" charset="0"/>
              </a:rPr>
              <a:t>Read words consistent with their phonic knowledge by sound-blending </a:t>
            </a:r>
          </a:p>
          <a:p>
            <a:pPr marL="171450" indent="-171450">
              <a:buFont typeface="Arial"/>
              <a:buChar char="•"/>
            </a:pPr>
            <a:r>
              <a:rPr lang="en-GB" sz="900" dirty="0">
                <a:latin typeface="Arial" panose="020B0604020202020204" pitchFamily="34" charset="0"/>
                <a:cs typeface="Arial" panose="020B0604020202020204" pitchFamily="34" charset="0"/>
              </a:rPr>
              <a:t>Read aloud simple sentences and books that are consistent with their phonic knowledge, including some common exception word</a:t>
            </a:r>
          </a:p>
          <a:p>
            <a:pPr marL="171450" indent="-171450">
              <a:buFont typeface="Arial"/>
              <a:buChar char="•"/>
            </a:pPr>
            <a:r>
              <a:rPr lang="en-GB" sz="900" dirty="0">
                <a:latin typeface="Arial" panose="020B0604020202020204" pitchFamily="34" charset="0"/>
                <a:cs typeface="Arial" panose="020B0604020202020204" pitchFamily="34" charset="0"/>
              </a:rPr>
              <a:t>Demonstrate understanding of what has been read to them by retelling stories and narratives using their own words and recently introduced vocabulary</a:t>
            </a:r>
            <a:endParaRPr lang="en-GB" sz="900" dirty="0">
              <a:latin typeface="Arial" panose="020B0604020202020204" pitchFamily="34" charset="0"/>
              <a:ea typeface="Calibri"/>
              <a:cs typeface="Arial" panose="020B0604020202020204" pitchFamily="34" charset="0"/>
            </a:endParaRPr>
          </a:p>
          <a:p>
            <a:r>
              <a:rPr lang="en-GB" sz="1100" b="1" dirty="0">
                <a:latin typeface="Arial" panose="020B0604020202020204" pitchFamily="34" charset="0"/>
                <a:cs typeface="Arial" panose="020B0604020202020204" pitchFamily="34" charset="0"/>
              </a:rPr>
              <a:t>Writing</a:t>
            </a:r>
            <a:endParaRPr lang="en-GB" sz="11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900" dirty="0">
                <a:latin typeface="Arial" panose="020B0604020202020204" pitchFamily="34" charset="0"/>
                <a:cs typeface="Arial" panose="020B0604020202020204" pitchFamily="34" charset="0"/>
              </a:rPr>
              <a:t>Write recognisable letters, most of which are correctly formed </a:t>
            </a:r>
          </a:p>
          <a:p>
            <a:pPr marL="171450" indent="-171450">
              <a:buFont typeface="Arial" panose="020B0604020202020204" pitchFamily="34" charset="0"/>
              <a:buChar char="•"/>
            </a:pPr>
            <a:r>
              <a:rPr lang="en-GB" sz="900" dirty="0">
                <a:latin typeface="Arial" panose="020B0604020202020204" pitchFamily="34" charset="0"/>
                <a:cs typeface="Arial" panose="020B0604020202020204" pitchFamily="34" charset="0"/>
              </a:rPr>
              <a:t>Spell words by identifying sounds in them and representing the sounds with a letter or letters </a:t>
            </a:r>
          </a:p>
          <a:p>
            <a:pPr marL="171450" indent="-171450">
              <a:buFont typeface="Arial" panose="020B0604020202020204" pitchFamily="34" charset="0"/>
              <a:buChar char="•"/>
            </a:pPr>
            <a:r>
              <a:rPr lang="en-GB" sz="900" dirty="0">
                <a:latin typeface="Arial" panose="020B0604020202020204" pitchFamily="34" charset="0"/>
                <a:cs typeface="Arial" panose="020B0604020202020204" pitchFamily="34" charset="0"/>
              </a:rPr>
              <a:t>Write simple phrases and sentences that can be read by others </a:t>
            </a:r>
            <a:r>
              <a:rPr lang="en-GB" sz="900" dirty="0">
                <a:latin typeface="Arial" panose="020B0604020202020204" pitchFamily="34" charset="0"/>
                <a:ea typeface="Calibri"/>
                <a:cs typeface="Arial" panose="020B0604020202020204" pitchFamily="34" charset="0"/>
              </a:rPr>
              <a:t> </a:t>
            </a:r>
          </a:p>
          <a:p>
            <a:pPr marL="171450" indent="-171450">
              <a:buFont typeface="Arial" panose="020B0604020202020204" pitchFamily="34" charset="0"/>
              <a:buChar char="•"/>
            </a:pPr>
            <a:r>
              <a:rPr lang="en-GB" sz="900" dirty="0">
                <a:latin typeface="Arial" panose="020B0604020202020204" pitchFamily="34" charset="0"/>
                <a:ea typeface="Calibri"/>
                <a:cs typeface="Arial" panose="020B0604020202020204" pitchFamily="34" charset="0"/>
              </a:rPr>
              <a:t>Create their own books linked to a theme</a:t>
            </a:r>
          </a:p>
          <a:p>
            <a:pPr marL="171450" indent="-171450">
              <a:buFont typeface="Arial" panose="020B0604020202020204" pitchFamily="34" charset="0"/>
              <a:buChar char="•"/>
            </a:pPr>
            <a:r>
              <a:rPr lang="en-GB" sz="900" dirty="0">
                <a:latin typeface="Arial" panose="020B0604020202020204" pitchFamily="34" charset="0"/>
                <a:cs typeface="Arial" panose="020B0604020202020204" pitchFamily="34" charset="0"/>
              </a:rPr>
              <a:t>Hold a pencil effectively in preparation for fluent writing – using the tripod grip in almost all cases </a:t>
            </a:r>
            <a:endParaRPr lang="en-GB" sz="900" dirty="0">
              <a:latin typeface="Arial" panose="020B0604020202020204" pitchFamily="34" charset="0"/>
              <a:ea typeface="Calibri"/>
              <a:cs typeface="Arial" panose="020B0604020202020204" pitchFamily="34" charset="0"/>
            </a:endParaRPr>
          </a:p>
          <a:p>
            <a:pPr marL="171450" indent="-171450">
              <a:buFont typeface="Arial"/>
              <a:buChar char="•"/>
            </a:pPr>
            <a:endParaRPr lang="en-GB" sz="1000" dirty="0">
              <a:latin typeface="Arial" panose="020B0604020202020204" pitchFamily="34" charset="0"/>
              <a:cs typeface="Arial" panose="020B0604020202020204" pitchFamily="34" charset="0"/>
            </a:endParaRPr>
          </a:p>
          <a:p>
            <a:pPr marL="171450" indent="-171450">
              <a:buFont typeface="Arial"/>
              <a:buChar char="•"/>
            </a:pPr>
            <a:endParaRPr lang="en-GB" sz="1000" dirty="0">
              <a:latin typeface="Arial" panose="020B0604020202020204" pitchFamily="34" charset="0"/>
              <a:cs typeface="Arial" panose="020B0604020202020204" pitchFamily="34" charset="0"/>
            </a:endParaRPr>
          </a:p>
          <a:p>
            <a:endParaRPr lang="en-GB" sz="900" b="1" dirty="0">
              <a:latin typeface="Arial" panose="020B0604020202020204" pitchFamily="34" charset="0"/>
              <a:cs typeface="Arial" panose="020B0604020202020204" pitchFamily="34" charset="0"/>
            </a:endParaRPr>
          </a:p>
          <a:p>
            <a:pPr algn="ctr"/>
            <a:endParaRPr lang="en-GB" sz="900" b="1" dirty="0">
              <a:latin typeface="Arial" panose="020B0604020202020204" pitchFamily="34" charset="0"/>
              <a:cs typeface="Arial" panose="020B0604020202020204" pitchFamily="34" charset="0"/>
            </a:endParaRPr>
          </a:p>
          <a:p>
            <a:endParaRPr lang="en-GB" sz="9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900" dirty="0">
                <a:latin typeface="Arial" panose="020B0604020202020204" pitchFamily="34" charset="0"/>
                <a:cs typeface="Arial" panose="020B0604020202020204" pitchFamily="34" charset="0"/>
              </a:rPr>
              <a:t>Have a deep understanding of numbers to 10, including the composition of each number</a:t>
            </a:r>
          </a:p>
          <a:p>
            <a:pPr marL="171450" indent="-171450">
              <a:spcAft>
                <a:spcPts val="300"/>
              </a:spcAft>
              <a:buFont typeface="Arial" panose="020B0604020202020204" pitchFamily="34" charset="0"/>
              <a:buChar char="•"/>
            </a:pPr>
            <a:r>
              <a:rPr lang="en-GB" sz="900" dirty="0">
                <a:latin typeface="Arial" panose="020B0604020202020204" pitchFamily="34" charset="0"/>
                <a:cs typeface="Arial" panose="020B0604020202020204" pitchFamily="34" charset="0"/>
              </a:rPr>
              <a:t>Automatically recall (without reference to rhymes, counting or other aids) number bonds up to 5 (including subtraction facts) and some number bonds to 10, including double facts </a:t>
            </a:r>
            <a:endParaRPr lang="en-US" sz="900" b="1" dirty="0">
              <a:latin typeface="Arial" panose="020B0604020202020204" pitchFamily="34" charset="0"/>
              <a:cs typeface="Arial" panose="020B0604020202020204" pitchFamily="34" charset="0"/>
            </a:endParaRPr>
          </a:p>
          <a:p>
            <a:pPr>
              <a:spcAft>
                <a:spcPts val="300"/>
              </a:spcAft>
            </a:pPr>
            <a:r>
              <a:rPr lang="en-US" sz="900" b="1" dirty="0">
                <a:latin typeface="Arial" panose="020B0604020202020204" pitchFamily="34" charset="0"/>
                <a:cs typeface="Arial" panose="020B0604020202020204" pitchFamily="34" charset="0"/>
              </a:rPr>
              <a:t>Numerical Patterns</a:t>
            </a:r>
          </a:p>
          <a:p>
            <a:pPr marL="171450" indent="-171450">
              <a:spcAft>
                <a:spcPts val="300"/>
              </a:spcAft>
              <a:buFont typeface="Arial" panose="020B0604020202020204" pitchFamily="34" charset="0"/>
              <a:buChar char="•"/>
            </a:pPr>
            <a:r>
              <a:rPr lang="en-GB" sz="900" dirty="0">
                <a:latin typeface="Arial" panose="020B0604020202020204" pitchFamily="34" charset="0"/>
                <a:cs typeface="Arial" panose="020B0604020202020204" pitchFamily="34" charset="0"/>
              </a:rPr>
              <a:t>Compare quantities up to 10 in different contexts, recognising when one quantity is greater than, less than or the same as the other quantity </a:t>
            </a:r>
          </a:p>
          <a:p>
            <a:pPr marL="171450" indent="-171450">
              <a:spcAft>
                <a:spcPts val="300"/>
              </a:spcAft>
              <a:buFont typeface="Arial" panose="020B0604020202020204" pitchFamily="34" charset="0"/>
              <a:buChar char="•"/>
            </a:pPr>
            <a:r>
              <a:rPr lang="en-GB" sz="900" dirty="0">
                <a:latin typeface="Arial" panose="020B0604020202020204" pitchFamily="34" charset="0"/>
                <a:cs typeface="Arial" panose="020B0604020202020204" pitchFamily="34" charset="0"/>
              </a:rPr>
              <a:t>Explore and represent patterns within numbers up to 10, including evens and odds, double facts and how quantities can be distributed equally</a:t>
            </a:r>
          </a:p>
          <a:p>
            <a:pPr>
              <a:spcBef>
                <a:spcPts val="300"/>
              </a:spcBef>
            </a:pPr>
            <a:r>
              <a:rPr lang="en-GB" sz="900" dirty="0">
                <a:latin typeface="Arial" panose="020B0604020202020204" pitchFamily="34" charset="0"/>
                <a:cs typeface="Arial" panose="020B0604020202020204" pitchFamily="34" charset="0"/>
              </a:rPr>
              <a:t>• Verbally count beyond 20, recognising the pattern of the counting system</a:t>
            </a:r>
            <a:endParaRPr lang="en-US" sz="900" b="1" dirty="0">
              <a:latin typeface="Arial" panose="020B0604020202020204" pitchFamily="34" charset="0"/>
              <a:cs typeface="Arial" panose="020B0604020202020204" pitchFamily="34" charset="0"/>
            </a:endParaRPr>
          </a:p>
          <a:p>
            <a:pPr>
              <a:spcBef>
                <a:spcPts val="300"/>
              </a:spcBef>
            </a:pPr>
            <a:r>
              <a:rPr lang="en-US" sz="900" b="1" dirty="0">
                <a:latin typeface="Arial" panose="020B0604020202020204" pitchFamily="34" charset="0"/>
                <a:cs typeface="Arial" panose="020B0604020202020204" pitchFamily="34" charset="0"/>
              </a:rPr>
              <a:t>Shape, Space and Measure</a:t>
            </a:r>
          </a:p>
          <a:p>
            <a:pPr marL="171450" indent="-171450">
              <a:buFont typeface="Arial" panose="020B0604020202020204" pitchFamily="34" charset="0"/>
              <a:buChar char="•"/>
            </a:pPr>
            <a:r>
              <a:rPr lang="en-GB" sz="900" dirty="0">
                <a:latin typeface="Arial" panose="020B0604020202020204" pitchFamily="34" charset="0"/>
                <a:cs typeface="Arial" panose="020B0604020202020204" pitchFamily="34" charset="0"/>
              </a:rPr>
              <a:t>Select, rotate and manipulate shapes to develop spatial reasoning skills</a:t>
            </a:r>
          </a:p>
          <a:p>
            <a:pPr marL="171450" indent="-171450">
              <a:buFont typeface="Arial" panose="020B0604020202020204" pitchFamily="34" charset="0"/>
              <a:buChar char="•"/>
            </a:pPr>
            <a:r>
              <a:rPr lang="en-GB" sz="900" dirty="0">
                <a:latin typeface="Arial" panose="020B0604020202020204" pitchFamily="34" charset="0"/>
                <a:cs typeface="Arial" panose="020B0604020202020204" pitchFamily="34" charset="0"/>
              </a:rPr>
              <a:t>Compose and decompose shapes so that children recognise a shape can have other shapes within it, just as numbers can </a:t>
            </a:r>
            <a:endParaRPr lang="en-US" sz="900" b="1" dirty="0">
              <a:latin typeface="Arial" panose="020B0604020202020204" pitchFamily="34" charset="0"/>
              <a:cs typeface="Arial" panose="020B0604020202020204" pitchFamily="34" charset="0"/>
            </a:endParaRPr>
          </a:p>
        </p:txBody>
      </p:sp>
      <p:sp>
        <p:nvSpPr>
          <p:cNvPr id="45" name="Rounded Rectangle 44" descr="bv"/>
          <p:cNvSpPr/>
          <p:nvPr/>
        </p:nvSpPr>
        <p:spPr>
          <a:xfrm>
            <a:off x="211637" y="4524289"/>
            <a:ext cx="3378217" cy="2133573"/>
          </a:xfrm>
          <a:prstGeom prst="roundRect">
            <a:avLst/>
          </a:prstGeom>
        </p:spPr>
        <p:style>
          <a:lnRef idx="1">
            <a:schemeClr val="accent6"/>
          </a:lnRef>
          <a:fillRef idx="2">
            <a:schemeClr val="accent6"/>
          </a:fillRef>
          <a:effectRef idx="1">
            <a:schemeClr val="accent6"/>
          </a:effectRef>
          <a:fontRef idx="minor">
            <a:schemeClr val="dk1"/>
          </a:fontRef>
        </p:style>
        <p:txBody>
          <a:bodyPr lIns="91440" tIns="45720" rIns="91440" bIns="45720" rtlCol="0" anchor="ctr"/>
          <a:lstStyle/>
          <a:p>
            <a:pPr algn="ctr"/>
            <a:endParaRPr lang="en-GB" dirty="0">
              <a:latin typeface="Arial" panose="020B0604020202020204" pitchFamily="34" charset="0"/>
              <a:cs typeface="Arial" panose="020B0604020202020204" pitchFamily="34" charset="0"/>
            </a:endParaRPr>
          </a:p>
        </p:txBody>
      </p:sp>
      <p:pic>
        <p:nvPicPr>
          <p:cNvPr id="53" name="Picture 52" descr="Sports Equipment Clipart Physical Education - Physical Education Clip Art -  Free Transparent PNG Clipart Images Download"/>
          <p:cNvPicPr/>
          <p:nvPr/>
        </p:nvPicPr>
        <p:blipFill>
          <a:blip r:embed="rId14" cstate="print">
            <a:extLst>
              <a:ext uri="{BEBA8EAE-BF5A-486C-A8C5-ECC9F3942E4B}">
                <a14:imgProps xmlns:a14="http://schemas.microsoft.com/office/drawing/2010/main">
                  <a14:imgLayer r:embed="rId1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2628255" y="4524289"/>
            <a:ext cx="1191826" cy="537973"/>
          </a:xfrm>
          <a:prstGeom prst="rect">
            <a:avLst/>
          </a:prstGeom>
          <a:noFill/>
          <a:ln>
            <a:noFill/>
          </a:ln>
        </p:spPr>
      </p:pic>
      <p:sp>
        <p:nvSpPr>
          <p:cNvPr id="2" name="TextBox 1"/>
          <p:cNvSpPr txBox="1"/>
          <p:nvPr/>
        </p:nvSpPr>
        <p:spPr>
          <a:xfrm>
            <a:off x="8356395" y="571500"/>
            <a:ext cx="3438427" cy="2693045"/>
          </a:xfrm>
          <a:prstGeom prst="rect">
            <a:avLst/>
          </a:prstGeom>
          <a:noFill/>
        </p:spPr>
        <p:txBody>
          <a:bodyPr wrap="square" lIns="91440" tIns="45720" rIns="91440" bIns="45720" rtlCol="0" anchor="t">
            <a:spAutoFit/>
          </a:bodyPr>
          <a:lstStyle/>
          <a:p>
            <a:pPr algn="ctr"/>
            <a:r>
              <a:rPr lang="en-GB" sz="1400" b="1" dirty="0">
                <a:latin typeface="Arial" panose="020B0604020202020204" pitchFamily="34" charset="0"/>
                <a:cs typeface="Arial" panose="020B0604020202020204" pitchFamily="34" charset="0"/>
              </a:rPr>
              <a:t>Understanding of the world </a:t>
            </a:r>
          </a:p>
          <a:p>
            <a:pPr marL="171450" indent="-171450">
              <a:buFont typeface="Arial"/>
              <a:buChar char="•"/>
            </a:pPr>
            <a:r>
              <a:rPr lang="en-GB" sz="900" dirty="0">
                <a:latin typeface="Arial" panose="020B0604020202020204" pitchFamily="34" charset="0"/>
                <a:cs typeface="Arial" panose="020B0604020202020204" pitchFamily="34" charset="0"/>
              </a:rPr>
              <a:t>Talk about animal habitats linked to our ‘All creatures great and small’ topic</a:t>
            </a:r>
          </a:p>
          <a:p>
            <a:pPr marL="171450" indent="-171450">
              <a:buFont typeface="Arial"/>
              <a:buChar char="•"/>
            </a:pPr>
            <a:r>
              <a:rPr lang="en-GB" sz="900" dirty="0">
                <a:latin typeface="Arial" panose="020B0604020202020204" pitchFamily="34" charset="0"/>
                <a:cs typeface="Arial" panose="020B0604020202020204" pitchFamily="34" charset="0"/>
              </a:rPr>
              <a:t>Know some similarities and differences between things in the past and now, drawing on their experiences and what has been read in class </a:t>
            </a:r>
          </a:p>
          <a:p>
            <a:pPr marL="171450" indent="-171450">
              <a:buFont typeface="Arial"/>
              <a:buChar char="•"/>
            </a:pPr>
            <a:r>
              <a:rPr lang="en-GB" sz="900" dirty="0">
                <a:latin typeface="Arial" panose="020B0604020202020204" pitchFamily="34" charset="0"/>
                <a:cs typeface="Arial" panose="020B0604020202020204" pitchFamily="34" charset="0"/>
              </a:rPr>
              <a:t>Know some similarities and differences between different religious and cultural communities in this country, drawing on their experiences and what has been read in class </a:t>
            </a:r>
          </a:p>
          <a:p>
            <a:pPr marL="171450" indent="-171450">
              <a:buFont typeface="Arial"/>
              <a:buChar char="•"/>
            </a:pPr>
            <a:r>
              <a:rPr lang="en-GB" sz="900" dirty="0">
                <a:latin typeface="Arial" panose="020B0604020202020204" pitchFamily="34" charset="0"/>
                <a:cs typeface="Arial" panose="020B0604020202020204" pitchFamily="34" charset="0"/>
              </a:rPr>
              <a:t>Explain some similarities and differences between life in this country and life in other countries, drawing on knowledge from stories, non-fiction texts and – when appropriate – maps</a:t>
            </a:r>
          </a:p>
          <a:p>
            <a:pPr marL="171450" indent="-171450">
              <a:buFont typeface="Arial"/>
              <a:buChar char="•"/>
            </a:pPr>
            <a:r>
              <a:rPr lang="en-GB" sz="900" dirty="0">
                <a:latin typeface="Arial" panose="020B0604020202020204" pitchFamily="34" charset="0"/>
                <a:cs typeface="Arial" panose="020B0604020202020204" pitchFamily="34" charset="0"/>
              </a:rPr>
              <a:t>Understand some important processes and changes in the natural world around them, including the seasons and changing states of matter </a:t>
            </a:r>
            <a:endParaRPr lang="en-GB" sz="900" dirty="0">
              <a:latin typeface="Arial" panose="020B0604020202020204" pitchFamily="34" charset="0"/>
              <a:ea typeface="+mn-lt"/>
              <a:cs typeface="Arial" panose="020B0604020202020204" pitchFamily="34" charset="0"/>
            </a:endParaRPr>
          </a:p>
          <a:p>
            <a:pPr marL="171450" indent="-171450">
              <a:buFont typeface="Arial"/>
              <a:buChar char="•"/>
            </a:pPr>
            <a:r>
              <a:rPr lang="en-GB" sz="900" dirty="0">
                <a:latin typeface="Arial" panose="020B0604020202020204" pitchFamily="34" charset="0"/>
                <a:ea typeface="+mn-lt"/>
                <a:cs typeface="Arial" panose="020B0604020202020204" pitchFamily="34" charset="0"/>
              </a:rPr>
              <a:t>Attend Forest school weekly- observing the changes in seasons and observing wildlife </a:t>
            </a:r>
            <a:endParaRPr lang="en-GB" sz="1050" b="1" dirty="0">
              <a:latin typeface="Arial" panose="020B0604020202020204" pitchFamily="34" charset="0"/>
              <a:ea typeface="Calibri" panose="020F0502020204030204"/>
              <a:cs typeface="Arial" panose="020B0604020202020204" pitchFamily="34" charset="0"/>
            </a:endParaRPr>
          </a:p>
        </p:txBody>
      </p:sp>
      <p:sp>
        <p:nvSpPr>
          <p:cNvPr id="6" name="TextBox 5"/>
          <p:cNvSpPr txBox="1"/>
          <p:nvPr/>
        </p:nvSpPr>
        <p:spPr>
          <a:xfrm>
            <a:off x="233340" y="2464244"/>
            <a:ext cx="3382224" cy="1831271"/>
          </a:xfrm>
          <a:prstGeom prst="rect">
            <a:avLst/>
          </a:prstGeom>
          <a:noFill/>
        </p:spPr>
        <p:txBody>
          <a:bodyPr wrap="square" lIns="91440" tIns="45720" rIns="91440" bIns="45720" rtlCol="0" anchor="t">
            <a:spAutoFit/>
          </a:bodyPr>
          <a:lstStyle/>
          <a:p>
            <a:r>
              <a:rPr lang="en-GB" sz="1400" b="1" dirty="0">
                <a:latin typeface="Arial"/>
                <a:cs typeface="Arial"/>
              </a:rPr>
              <a:t>Communication and Language</a:t>
            </a:r>
          </a:p>
          <a:p>
            <a:pPr marL="171450" indent="-171450">
              <a:buFont typeface="Arial" panose="020B0604020202020204" pitchFamily="34" charset="0"/>
              <a:buChar char="•"/>
            </a:pPr>
            <a:r>
              <a:rPr lang="en-GB" sz="900" dirty="0">
                <a:latin typeface="Arial" panose="020B0604020202020204" pitchFamily="34" charset="0"/>
                <a:cs typeface="Arial" panose="020B0604020202020204" pitchFamily="34" charset="0"/>
              </a:rPr>
              <a:t>Listen attentively and respond to what they hear with relevant questions, comments and actions when being read to and during whole class discussions and small group interactions</a:t>
            </a:r>
          </a:p>
          <a:p>
            <a:pPr marL="171450" indent="-171450">
              <a:buFont typeface="Arial" panose="020B0604020202020204" pitchFamily="34" charset="0"/>
              <a:buChar char="•"/>
            </a:pPr>
            <a:r>
              <a:rPr lang="en-GB" sz="900" dirty="0">
                <a:latin typeface="Arial" panose="020B0604020202020204" pitchFamily="34" charset="0"/>
                <a:cs typeface="Arial" panose="020B0604020202020204" pitchFamily="34" charset="0"/>
              </a:rPr>
              <a:t>Offer explanations for why things might happen, making use of recently introduced vocabulary from stories, non-fiction, rhymes and poems when appropriate</a:t>
            </a:r>
          </a:p>
          <a:p>
            <a:pPr marL="171450" indent="-171450">
              <a:buFont typeface="Arial" panose="020B0604020202020204" pitchFamily="34" charset="0"/>
              <a:buChar char="•"/>
            </a:pPr>
            <a:r>
              <a:rPr lang="en-GB" sz="900" dirty="0">
                <a:latin typeface="Arial" panose="020B0604020202020204" pitchFamily="34" charset="0"/>
                <a:cs typeface="Arial" panose="020B0604020202020204" pitchFamily="34" charset="0"/>
              </a:rPr>
              <a:t>Express their ideas and feelings about their experiences using full sentences, including use of past, present and future tenses and making use of conjunctions, with modelling and support from their teacher </a:t>
            </a:r>
            <a:endParaRPr lang="en-US" sz="900" dirty="0">
              <a:latin typeface="Arial" panose="020B0604020202020204" pitchFamily="34" charset="0"/>
              <a:cs typeface="Arial" panose="020B0604020202020204" pitchFamily="34" charset="0"/>
            </a:endParaRPr>
          </a:p>
        </p:txBody>
      </p:sp>
      <p:sp>
        <p:nvSpPr>
          <p:cNvPr id="8" name="TextBox 7"/>
          <p:cNvSpPr txBox="1"/>
          <p:nvPr/>
        </p:nvSpPr>
        <p:spPr>
          <a:xfrm>
            <a:off x="213177" y="4620331"/>
            <a:ext cx="3103846" cy="1846659"/>
          </a:xfrm>
          <a:prstGeom prst="rect">
            <a:avLst/>
          </a:prstGeom>
          <a:noFill/>
        </p:spPr>
        <p:txBody>
          <a:bodyPr wrap="square" lIns="91440" tIns="45720" rIns="91440" bIns="45720" rtlCol="0" anchor="t">
            <a:spAutoFit/>
          </a:bodyPr>
          <a:lstStyle/>
          <a:p>
            <a:r>
              <a:rPr lang="en-GB" sz="1400" b="1" dirty="0">
                <a:latin typeface="Arial"/>
                <a:cs typeface="Arial"/>
              </a:rPr>
              <a:t>Physical Development </a:t>
            </a:r>
          </a:p>
          <a:p>
            <a:pPr marL="171450" indent="-171450">
              <a:buFont typeface="Arial" panose="020B0604020202020204" pitchFamily="34" charset="0"/>
              <a:buChar char="•"/>
            </a:pPr>
            <a:r>
              <a:rPr lang="en-GB" sz="900" dirty="0">
                <a:latin typeface="Arial" panose="020B0604020202020204" pitchFamily="34" charset="0"/>
                <a:cs typeface="Arial" panose="020B0604020202020204" pitchFamily="34" charset="0"/>
              </a:rPr>
              <a:t>Hold a pencil effectively in preparation for fluent writing – using the tripod grip in almost all cases</a:t>
            </a:r>
          </a:p>
          <a:p>
            <a:pPr marL="171450" indent="-171450">
              <a:buFont typeface="Arial" panose="020B0604020202020204" pitchFamily="34" charset="0"/>
              <a:buChar char="•"/>
            </a:pPr>
            <a:r>
              <a:rPr lang="en-GB" sz="900" dirty="0">
                <a:latin typeface="Arial" panose="020B0604020202020204" pitchFamily="34" charset="0"/>
                <a:cs typeface="Arial" panose="020B0604020202020204" pitchFamily="34" charset="0"/>
              </a:rPr>
              <a:t>Use a range of small tools, including scissors, paint brushes and cutlery</a:t>
            </a:r>
          </a:p>
          <a:p>
            <a:pPr marL="171450" indent="-171450">
              <a:buFont typeface="Arial" panose="020B0604020202020204" pitchFamily="34" charset="0"/>
              <a:buChar char="•"/>
            </a:pPr>
            <a:r>
              <a:rPr lang="en-GB" sz="900" dirty="0">
                <a:latin typeface="Arial" panose="020B0604020202020204" pitchFamily="34" charset="0"/>
                <a:cs typeface="Arial" panose="020B0604020202020204" pitchFamily="34" charset="0"/>
              </a:rPr>
              <a:t>Begin to show accuracy and care when drawing </a:t>
            </a:r>
          </a:p>
          <a:p>
            <a:pPr marL="171450" indent="-171450">
              <a:buFont typeface="Arial"/>
              <a:buChar char="•"/>
            </a:pPr>
            <a:r>
              <a:rPr lang="en-GB" sz="900" dirty="0">
                <a:latin typeface="Arial" panose="020B0604020202020204" pitchFamily="34" charset="0"/>
                <a:cs typeface="Arial" panose="020B0604020202020204" pitchFamily="34" charset="0"/>
              </a:rPr>
              <a:t>Negotiate space and obstacles safely, with consideration for themselves and others </a:t>
            </a:r>
          </a:p>
          <a:p>
            <a:pPr marL="171450" indent="-171450">
              <a:buFont typeface="Arial"/>
              <a:buChar char="•"/>
            </a:pPr>
            <a:r>
              <a:rPr lang="en-GB" sz="900" dirty="0">
                <a:latin typeface="Arial" panose="020B0604020202020204" pitchFamily="34" charset="0"/>
                <a:cs typeface="Arial" panose="020B0604020202020204" pitchFamily="34" charset="0"/>
              </a:rPr>
              <a:t>Move energetically, such as running, jumping, dancing, hopping, skipping and climbing </a:t>
            </a:r>
          </a:p>
          <a:p>
            <a:pPr marL="171450" indent="-171450">
              <a:buFont typeface="Arial"/>
              <a:buChar char="•"/>
            </a:pPr>
            <a:r>
              <a:rPr lang="en-GB" sz="900" dirty="0">
                <a:latin typeface="Arial" panose="020B0604020202020204" pitchFamily="34" charset="0"/>
                <a:ea typeface="Calibri" panose="020F0502020204030204"/>
                <a:cs typeface="Arial" panose="020B0604020202020204" pitchFamily="34" charset="0"/>
              </a:rPr>
              <a:t>Busy Fingers and Dough Disco</a:t>
            </a:r>
          </a:p>
          <a:p>
            <a:pPr marL="171450" indent="-171450">
              <a:buFont typeface="Arial"/>
              <a:buChar char="•"/>
            </a:pPr>
            <a:r>
              <a:rPr lang="en-GB" sz="900" dirty="0">
                <a:latin typeface="Arial" panose="020B0604020202020204" pitchFamily="34" charset="0"/>
                <a:ea typeface="Calibri" panose="020F0502020204030204"/>
                <a:cs typeface="Arial" panose="020B0604020202020204" pitchFamily="34" charset="0"/>
              </a:rPr>
              <a:t>Attend weekly Forest school </a:t>
            </a:r>
          </a:p>
        </p:txBody>
      </p:sp>
      <p:pic>
        <p:nvPicPr>
          <p:cNvPr id="9" name="Picture 2" descr="EEF | Communication and Language"/>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3099531" y="2429102"/>
            <a:ext cx="321557" cy="3215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95450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468f008c-0b13-4b93-81d2-0bbcaf134911">
      <Terms xmlns="http://schemas.microsoft.com/office/infopath/2007/PartnerControls"/>
    </lcf76f155ced4ddcb4097134ff3c332f>
    <TaxCatchAll xmlns="6f80d61e-a5e3-484f-b8b9-fa5f2143f78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D25FAEA1C4F3344AB78E76D2F79169B" ma:contentTypeVersion="16" ma:contentTypeDescription="Create a new document." ma:contentTypeScope="" ma:versionID="472e36f44d0cc4f6137d10b18dcddd1b">
  <xsd:schema xmlns:xsd="http://www.w3.org/2001/XMLSchema" xmlns:xs="http://www.w3.org/2001/XMLSchema" xmlns:p="http://schemas.microsoft.com/office/2006/metadata/properties" xmlns:ns2="468f008c-0b13-4b93-81d2-0bbcaf134911" xmlns:ns3="6f80d61e-a5e3-484f-b8b9-fa5f2143f788" targetNamespace="http://schemas.microsoft.com/office/2006/metadata/properties" ma:root="true" ma:fieldsID="ee826a70cec4ccccbfce4fa861a45152" ns2:_="" ns3:_="">
    <xsd:import namespace="468f008c-0b13-4b93-81d2-0bbcaf134911"/>
    <xsd:import namespace="6f80d61e-a5e3-484f-b8b9-fa5f2143f78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2:MediaServiceObjectDetectorVersions"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68f008c-0b13-4b93-81d2-0bbcaf13491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aff610c-a35c-4aa8-8799-1ec39b33c3a0"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f80d61e-a5e3-484f-b8b9-fa5f2143f78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4857d04c-b1d2-4880-82fa-544843917a17}" ma:internalName="TaxCatchAll" ma:showField="CatchAllData" ma:web="6f80d61e-a5e3-484f-b8b9-fa5f2143f788">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8E279A9-55F1-4465-B50D-94B02D1508D4}">
  <ds:schemaRefs>
    <ds:schemaRef ds:uri="http://schemas.microsoft.com/sharepoint/v3/contenttype/forms"/>
  </ds:schemaRefs>
</ds:datastoreItem>
</file>

<file path=customXml/itemProps2.xml><?xml version="1.0" encoding="utf-8"?>
<ds:datastoreItem xmlns:ds="http://schemas.openxmlformats.org/officeDocument/2006/customXml" ds:itemID="{18B4B9C8-0984-4522-88EB-A7C2F1C4BF50}">
  <ds:schemaRefs>
    <ds:schemaRef ds:uri="http://schemas.openxmlformats.org/package/2006/metadata/core-properties"/>
    <ds:schemaRef ds:uri="468f008c-0b13-4b93-81d2-0bbcaf134911"/>
    <ds:schemaRef ds:uri="http://purl.org/dc/terms/"/>
    <ds:schemaRef ds:uri="http://schemas.microsoft.com/office/2006/documentManagement/types"/>
    <ds:schemaRef ds:uri="6f80d61e-a5e3-484f-b8b9-fa5f2143f788"/>
    <ds:schemaRef ds:uri="http://purl.org/dc/elements/1.1/"/>
    <ds:schemaRef ds:uri="http://schemas.microsoft.com/office/infopath/2007/PartnerControls"/>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21E27406-5680-4010-8846-D7D99017AEA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68f008c-0b13-4b93-81d2-0bbcaf134911"/>
    <ds:schemaRef ds:uri="6f80d61e-a5e3-484f-b8b9-fa5f2143f78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984</TotalTime>
  <Words>814</Words>
  <Application>Microsoft Office PowerPoint</Application>
  <PresentationFormat>Widescreen</PresentationFormat>
  <Paragraphs>77</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Shafina Cachra</dc:creator>
  <cp:lastModifiedBy>Shafina Cachra</cp:lastModifiedBy>
  <cp:revision>388</cp:revision>
  <cp:lastPrinted>2025-12-12T09:58:30Z</cp:lastPrinted>
  <dcterms:created xsi:type="dcterms:W3CDTF">2025-11-25T14:18:41Z</dcterms:created>
  <dcterms:modified xsi:type="dcterms:W3CDTF">2026-04-16T15:33:08Z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0x0101006D25FAEA1C4F3344AB78E76D2F79169B</vt:lpwstr>
  </property>
  <property fmtid="{D5CDD505-2E9C-101B-9397-08002B2CF9AE}" pid="3" name="MediaServiceImageTags">
    <vt:lpwstr/>
  </property>
</Properties>
</file>